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4"/>
  </p:sldMasterIdLst>
  <p:notesMasterIdLst>
    <p:notesMasterId r:id="rId86"/>
  </p:notes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281" r:id="rId43"/>
    <p:sldId id="275" r:id="rId44"/>
    <p:sldId id="322" r:id="rId45"/>
    <p:sldId id="323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284" r:id="rId55"/>
    <p:sldId id="294" r:id="rId56"/>
    <p:sldId id="293" r:id="rId57"/>
    <p:sldId id="295" r:id="rId58"/>
    <p:sldId id="296" r:id="rId59"/>
    <p:sldId id="297" r:id="rId60"/>
    <p:sldId id="306" r:id="rId61"/>
    <p:sldId id="298" r:id="rId62"/>
    <p:sldId id="276" r:id="rId63"/>
    <p:sldId id="286" r:id="rId64"/>
    <p:sldId id="277" r:id="rId65"/>
    <p:sldId id="285" r:id="rId66"/>
    <p:sldId id="291" r:id="rId67"/>
    <p:sldId id="292" r:id="rId68"/>
    <p:sldId id="320" r:id="rId69"/>
    <p:sldId id="321" r:id="rId70"/>
    <p:sldId id="278" r:id="rId71"/>
    <p:sldId id="287" r:id="rId72"/>
    <p:sldId id="279" r:id="rId73"/>
    <p:sldId id="283" r:id="rId74"/>
    <p:sldId id="280" r:id="rId75"/>
    <p:sldId id="299" r:id="rId76"/>
    <p:sldId id="300" r:id="rId77"/>
    <p:sldId id="301" r:id="rId78"/>
    <p:sldId id="302" r:id="rId79"/>
    <p:sldId id="303" r:id="rId80"/>
    <p:sldId id="304" r:id="rId81"/>
    <p:sldId id="289" r:id="rId82"/>
    <p:sldId id="290" r:id="rId83"/>
    <p:sldId id="282" r:id="rId84"/>
    <p:sldId id="288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72" autoAdjust="0"/>
  </p:normalViewPr>
  <p:slideViewPr>
    <p:cSldViewPr>
      <p:cViewPr varScale="1">
        <p:scale>
          <a:sx n="77" d="100"/>
          <a:sy n="77" d="100"/>
        </p:scale>
        <p:origin x="161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B18E6F31-22DB-4342-92DF-FA919C379117}" type="datetimeFigureOut">
              <a:rPr lang="en-US"/>
              <a:pPr>
                <a:defRPr/>
              </a:pPr>
              <a:t>2/8/2016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FE6415E4-F18E-493E-96B0-E17FAD6F9F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22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indow" TargetMode="External"/><Relationship Id="rId7" Type="http://schemas.openxmlformats.org/officeDocument/2006/relationships/hyperlink" Target="http://en.wikipedia.org/wiki/Litte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Sidewalk" TargetMode="External"/><Relationship Id="rId5" Type="http://schemas.openxmlformats.org/officeDocument/2006/relationships/hyperlink" Target="http://en.wikipedia.org/wiki/Squatter" TargetMode="External"/><Relationship Id="rId4" Type="http://schemas.openxmlformats.org/officeDocument/2006/relationships/hyperlink" Target="http://en.wikipedia.org/wiki/Vandalis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"Consider a building with a few broken </a:t>
            </a:r>
            <a:r>
              <a:rPr lang="en-US" smtClean="0">
                <a:hlinkClick r:id="rId3" action="ppaction://hlinkfile" tooltip="Window"/>
              </a:rPr>
              <a:t>windows</a:t>
            </a:r>
            <a:r>
              <a:rPr lang="en-US" smtClean="0"/>
              <a:t>. If the windows are not repaired, the tendency is for </a:t>
            </a:r>
            <a:r>
              <a:rPr lang="en-US" smtClean="0">
                <a:hlinkClick r:id="rId4" action="ppaction://hlinkfile" tooltip="Vandalism"/>
              </a:rPr>
              <a:t>vandals</a:t>
            </a:r>
            <a:r>
              <a:rPr lang="en-US" smtClean="0"/>
              <a:t> to break a few more windows. Eventually, they may even break into the building, and if it's unoccupied, perhaps become </a:t>
            </a:r>
            <a:r>
              <a:rPr lang="en-US" smtClean="0">
                <a:hlinkClick r:id="rId5" action="ppaction://hlinkfile" tooltip="Squatter"/>
              </a:rPr>
              <a:t>squatters</a:t>
            </a:r>
            <a:r>
              <a:rPr lang="en-US" smtClean="0"/>
              <a:t> or light fires inside. Or consider a </a:t>
            </a:r>
            <a:r>
              <a:rPr lang="en-US" smtClean="0">
                <a:hlinkClick r:id="rId6" action="ppaction://hlinkfile" tooltip="Sidewalk"/>
              </a:rPr>
              <a:t>sidewalk</a:t>
            </a:r>
            <a:r>
              <a:rPr lang="en-US" smtClean="0"/>
              <a:t>. Some </a:t>
            </a:r>
            <a:r>
              <a:rPr lang="en-US" smtClean="0">
                <a:hlinkClick r:id="rId7" action="ppaction://hlinkfile" tooltip="Litter"/>
              </a:rPr>
              <a:t>litter</a:t>
            </a:r>
            <a:r>
              <a:rPr lang="en-US" smtClean="0"/>
              <a:t> accumulates. Soon, more litter accumulates. Eventually, people even start leaving bags of trash from take-out restaurants there or breaking into cars." 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003DD4-3A74-4F85-9864-8D290F976D18}" type="slidenum">
              <a:rPr lang="en-US" smtClean="0"/>
              <a:pPr/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31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Ask students to submit one very annoying thing they wish their partners can improve. </a:t>
            </a:r>
          </a:p>
          <a:p>
            <a:pPr>
              <a:spcBef>
                <a:spcPct val="0"/>
              </a:spcBef>
            </a:pPr>
            <a:r>
              <a:rPr lang="en-US" dirty="0" smtClean="0"/>
              <a:t>Then randomly pick a pair,  and ask one of them to practice the sandwich to others. </a:t>
            </a:r>
          </a:p>
          <a:p>
            <a:pPr>
              <a:spcBef>
                <a:spcPct val="0"/>
              </a:spcBef>
            </a:pPr>
            <a:endParaRPr lang="en-US" dirty="0" smtClean="0"/>
          </a:p>
          <a:p>
            <a:pPr>
              <a:spcBef>
                <a:spcPct val="0"/>
              </a:spcBef>
            </a:pPr>
            <a:r>
              <a:rPr lang="en-US" dirty="0" smtClean="0"/>
              <a:t>Use a REAL sandwich as example. 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2833DA-D558-4820-88AA-45CE40B8F776}" type="slidenum">
              <a:rPr lang="en-US">
                <a:latin typeface="Arial" charset="0"/>
              </a:rPr>
              <a:pPr/>
              <a:t>62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2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CN" altLang="en-US" smtClean="0"/>
              <a:t>单击以编辑母版副标题样式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3094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1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4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6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49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9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72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84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7879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9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CBC3F669-6D87-4810-AC23-616FCA2466DD}" type="datetimeFigureOut">
              <a:rPr lang="en-US" smtClean="0"/>
              <a:pPr>
                <a:defRPr/>
              </a:pPr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F330A5E6-F350-4063-981B-22966C2105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6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kanelim/p/4842157.html" TargetMode="External"/><Relationship Id="rId2" Type="http://schemas.openxmlformats.org/officeDocument/2006/relationships/hyperlink" Target="http://www.cnblogs.com/panacea/p/4850385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mtClean="0"/>
              <a:t>代码</a:t>
            </a:r>
            <a:r>
              <a:rPr lang="zh-CN" altLang="en-US" smtClean="0"/>
              <a:t>质量</a:t>
            </a:r>
            <a:r>
              <a:rPr lang="zh-CN" altLang="en-US"/>
              <a:t>、</a:t>
            </a:r>
            <a:r>
              <a:rPr lang="zh-CN" altLang="en-US" smtClean="0"/>
              <a:t>规范</a:t>
            </a:r>
            <a:r>
              <a:rPr lang="zh-CN" altLang="en-US" dirty="0" smtClean="0"/>
              <a:t>和两人合作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 eaLnBrk="1" hangingPunct="1">
              <a:lnSpc>
                <a:spcPct val="80000"/>
              </a:lnSpc>
            </a:pPr>
            <a:r>
              <a:rPr lang="zh-CN" altLang="en-US" sz="2500" dirty="0"/>
              <a:t>邹欣</a:t>
            </a:r>
            <a:endParaRPr lang="en-US" sz="2500" dirty="0" smtClean="0"/>
          </a:p>
          <a:p>
            <a:pPr marR="0" eaLnBrk="1" hangingPunct="1">
              <a:lnSpc>
                <a:spcPct val="80000"/>
              </a:lnSpc>
            </a:pPr>
            <a:r>
              <a:rPr lang="zh-CN" altLang="en-US" sz="2500" dirty="0"/>
              <a:t>构建之法</a:t>
            </a:r>
            <a:endParaRPr lang="en-US" sz="2500" dirty="0" smtClean="0"/>
          </a:p>
          <a:p>
            <a:pPr marR="0" eaLnBrk="1" hangingPunct="1">
              <a:lnSpc>
                <a:spcPct val="80000"/>
              </a:lnSpc>
            </a:pPr>
            <a:r>
              <a:rPr lang="en-US" sz="2500" dirty="0" smtClean="0"/>
              <a:t>201</a:t>
            </a:r>
            <a:r>
              <a:rPr lang="en-US" altLang="zh-CN" sz="2500" dirty="0" smtClean="0"/>
              <a:t>5</a:t>
            </a: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364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Broken window in software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>
              <a:defRPr/>
            </a:pPr>
            <a:r>
              <a:rPr lang="en-US" dirty="0" smtClean="0"/>
              <a:t>The psychology of bugs</a:t>
            </a:r>
          </a:p>
          <a:p>
            <a:pPr marL="365125" lvl="1" indent="-255588">
              <a:defRPr/>
            </a:pPr>
            <a:r>
              <a:rPr lang="en-US" dirty="0" smtClean="0"/>
              <a:t>Broken window theory also applies here!</a:t>
            </a:r>
          </a:p>
          <a:p>
            <a:pPr marL="365125" lvl="1" indent="-255588">
              <a:defRPr/>
            </a:pPr>
            <a:r>
              <a:rPr lang="en-US" dirty="0" smtClean="0"/>
              <a:t>If there are bugs not getting fixed for a long time, why bother with current code quality?</a:t>
            </a:r>
          </a:p>
          <a:p>
            <a:pPr marL="365125" lvl="1" indent="-255588">
              <a:defRPr/>
            </a:pPr>
            <a:r>
              <a:rPr lang="en-US" dirty="0" smtClean="0"/>
              <a:t>If the build doesn’t work at all, why bother improving code quality?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2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ea typeface="宋体" pitchFamily="2" charset="-122"/>
              </a:rPr>
              <a:t>What’s solid code?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Professionals need solid code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ZERO defect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easy to understand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Define your assumption explicitly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Easy to maintain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Define your dependency explicitly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99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Coding Style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125" lvl="1" indent="-255588"/>
            <a:r>
              <a:rPr lang="en-US" dirty="0" smtClean="0"/>
              <a:t>concise, consistent, unambiguous</a:t>
            </a:r>
          </a:p>
          <a:p>
            <a:pPr marL="365125" lvl="1" indent="-255588"/>
            <a:r>
              <a:rPr lang="en-US" dirty="0" smtClean="0"/>
              <a:t>Indentation</a:t>
            </a:r>
          </a:p>
          <a:p>
            <a:pPr marL="365125" lvl="1" indent="-255588"/>
            <a:r>
              <a:rPr lang="en-US" dirty="0" smtClean="0"/>
              <a:t>Line width</a:t>
            </a:r>
          </a:p>
          <a:p>
            <a:pPr marL="365125" lvl="1" indent="-255588"/>
            <a:r>
              <a:rPr lang="en-US" dirty="0" smtClean="0"/>
              <a:t>Parenthesis</a:t>
            </a:r>
          </a:p>
          <a:p>
            <a:pPr marL="365125" lvl="1" indent="-255588"/>
            <a:r>
              <a:rPr lang="en-US" dirty="0" smtClean="0"/>
              <a:t>Naming</a:t>
            </a:r>
          </a:p>
          <a:p>
            <a:pPr lvl="2"/>
            <a:r>
              <a:rPr lang="en-US" dirty="0" smtClean="0"/>
              <a:t>Upper/lower case</a:t>
            </a:r>
          </a:p>
          <a:p>
            <a:pPr lvl="2"/>
            <a:r>
              <a:rPr lang="en-US" dirty="0" smtClean="0"/>
              <a:t>Underscore “_”</a:t>
            </a:r>
          </a:p>
          <a:p>
            <a:pPr lvl="2"/>
            <a:r>
              <a:rPr lang="en-US" dirty="0" smtClean="0"/>
              <a:t>camel style</a:t>
            </a:r>
          </a:p>
          <a:p>
            <a:pPr lvl="2"/>
            <a:r>
              <a:rPr lang="en-US" dirty="0" smtClean="0"/>
              <a:t>Pascal style</a:t>
            </a:r>
          </a:p>
          <a:p>
            <a:pPr lvl="2"/>
            <a:r>
              <a:rPr lang="en-US" dirty="0" smtClean="0"/>
              <a:t>Verb-noun</a:t>
            </a:r>
          </a:p>
          <a:p>
            <a:pPr lvl="2"/>
            <a:r>
              <a:rPr lang="en-US" dirty="0" smtClean="0"/>
              <a:t>Acronym or not</a:t>
            </a:r>
          </a:p>
          <a:p>
            <a:pPr marL="365125" lvl="1" indent="-255588"/>
            <a:r>
              <a:rPr lang="en-US" dirty="0" smtClean="0"/>
              <a:t>comment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68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 – over </a:t>
            </a:r>
            <a:r>
              <a:rPr lang="en-US" dirty="0" err="1" smtClean="0"/>
              <a:t>coment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5148262"/>
          </a:xfrm>
        </p:spPr>
        <p:txBody>
          <a:bodyPr>
            <a:normAutofit/>
          </a:bodyPr>
          <a:lstStyle/>
          <a:p>
            <a:pPr>
              <a:buFont typeface="Wingdings 3" pitchFamily="18" charset="2"/>
              <a:buNone/>
            </a:pPr>
            <a:r>
              <a:rPr lang="en-US" sz="1400" dirty="0" smtClean="0"/>
              <a:t>Protected Sub </a:t>
            </a:r>
            <a:r>
              <a:rPr lang="en-US" sz="1400" dirty="0" err="1" smtClean="0"/>
              <a:t>txtSSN_TextChanged</a:t>
            </a:r>
            <a:r>
              <a:rPr lang="en-US" sz="1400" dirty="0" smtClean="0"/>
              <a:t>(</a:t>
            </a:r>
            <a:r>
              <a:rPr lang="en-US" sz="1400" dirty="0" err="1" smtClean="0"/>
              <a:t>ByVal</a:t>
            </a:r>
            <a:r>
              <a:rPr lang="en-US" sz="1400" dirty="0" smtClean="0"/>
              <a:t> sender As Object, </a:t>
            </a:r>
            <a:r>
              <a:rPr lang="en-US" sz="1400" dirty="0" err="1" smtClean="0"/>
              <a:t>ByVal</a:t>
            </a:r>
            <a:r>
              <a:rPr lang="en-US" sz="1400" dirty="0" smtClean="0"/>
              <a:t> e As </a:t>
            </a:r>
            <a:r>
              <a:rPr lang="en-US" sz="1400" dirty="0" err="1" smtClean="0"/>
              <a:t>System.EventArgs</a:t>
            </a:r>
            <a:r>
              <a:rPr lang="en-US" sz="1400" dirty="0" smtClean="0"/>
              <a:t>) Handles </a:t>
            </a:r>
            <a:r>
              <a:rPr lang="en-US" sz="1400" dirty="0" err="1" smtClean="0"/>
              <a:t>txtSSN.TextChanged</a:t>
            </a:r>
            <a:r>
              <a:rPr lang="en-US" sz="1400" dirty="0" smtClean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Try  ‘Provides error trapping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	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	' </a:t>
            </a:r>
            <a:r>
              <a:rPr lang="en-US" sz="1400" dirty="0" err="1" smtClean="0"/>
              <a:t>txtSSN_TextChanged</a:t>
            </a:r>
            <a:r>
              <a:rPr lang="en-US" sz="1400" dirty="0" smtClean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	‘     Activated by entering SSN.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	'     Transfer form value to local class variable. 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	' anOrder.SSN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	'     Holds the SSN for processing in all forms ' </a:t>
            </a:r>
            <a:r>
              <a:rPr lang="en-US" sz="1400" dirty="0" err="1" smtClean="0"/>
              <a:t>txtSSN</a:t>
            </a:r>
            <a:r>
              <a:rPr lang="en-US" sz="1400" dirty="0" smtClean="0"/>
              <a:t> ' Form object that holds user entered SSN ' 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	anOrder.SSN = </a:t>
            </a:r>
            <a:r>
              <a:rPr lang="en-US" sz="1400" dirty="0" err="1" smtClean="0"/>
              <a:t>txtSSN.Text</a:t>
            </a:r>
            <a:r>
              <a:rPr lang="en-US" sz="1400" dirty="0" smtClean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Catch ex As Exception ' Error trapping. '_______________________________________________________________________ ‘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     ' Output system error message to user on form under form title and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     ' send details to database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	'_______________________________________________________________________ ' </a:t>
            </a:r>
            <a:r>
              <a:rPr lang="en-US" sz="1400" dirty="0" err="1" smtClean="0"/>
              <a:t>subErrorReporting</a:t>
            </a:r>
            <a:r>
              <a:rPr lang="en-US" sz="1400" dirty="0" smtClean="0"/>
              <a:t>("</a:t>
            </a:r>
            <a:r>
              <a:rPr lang="en-US" sz="1400" dirty="0" err="1" smtClean="0"/>
              <a:t>txtSSN_TextChanged</a:t>
            </a:r>
            <a:r>
              <a:rPr lang="en-US" sz="1400" dirty="0" smtClean="0"/>
              <a:t>", </a:t>
            </a:r>
            <a:r>
              <a:rPr lang="en-US" sz="1400" dirty="0" err="1" smtClean="0"/>
              <a:t>ex.Message</a:t>
            </a:r>
            <a:r>
              <a:rPr lang="en-US" sz="1400" dirty="0" smtClean="0"/>
              <a:t>)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 End Try </a:t>
            </a:r>
          </a:p>
          <a:p>
            <a:pPr>
              <a:buFont typeface="Wingdings 3" pitchFamily="18" charset="2"/>
              <a:buNone/>
            </a:pPr>
            <a:r>
              <a:rPr lang="en-US" sz="1400" dirty="0" smtClean="0"/>
              <a:t>End Sub</a:t>
            </a:r>
          </a:p>
          <a:p>
            <a:pPr>
              <a:buFont typeface="Wingdings 3" pitchFamily="18" charset="2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4327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Header Comment</a:t>
            </a:r>
            <a:endParaRPr lang="en-US" dirty="0"/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Comment What (high level) and How</a:t>
            </a:r>
          </a:p>
          <a:p>
            <a:r>
              <a:rPr lang="en-US" smtClean="0"/>
              <a:t>Use consistent format</a:t>
            </a:r>
          </a:p>
          <a:p>
            <a:r>
              <a:rPr lang="en-US" smtClean="0"/>
              <a:t>Document owner, important changes</a:t>
            </a:r>
          </a:p>
          <a:p>
            <a:r>
              <a:rPr lang="en-US" smtClean="0"/>
              <a:t>Keep other detail information in check-in comments</a:t>
            </a:r>
          </a:p>
        </p:txBody>
      </p:sp>
    </p:spTree>
    <p:extLst>
      <p:ext uri="{BB962C8B-B14F-4D97-AF65-F5344CB8AC3E}">
        <p14:creationId xmlns:p14="http://schemas.microsoft.com/office/powerpoint/2010/main" val="20191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In-body comment</a:t>
            </a:r>
            <a:endParaRPr lang="en-US" dirty="0"/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Comment How, not What</a:t>
            </a:r>
          </a:p>
          <a:p>
            <a:pPr lvl="1"/>
            <a:r>
              <a:rPr lang="en-US" sz="2000" dirty="0" smtClean="0"/>
              <a:t>sparse enough that you only notice them when you need them, </a:t>
            </a:r>
          </a:p>
          <a:p>
            <a:pPr lvl="1"/>
            <a:r>
              <a:rPr lang="en-US" sz="2000" dirty="0" smtClean="0"/>
              <a:t>but detailed enough that they make the surprises apparent. </a:t>
            </a:r>
          </a:p>
          <a:p>
            <a:r>
              <a:rPr lang="en-US" sz="2400" dirty="0" smtClean="0"/>
              <a:t>Avoid common knowledge</a:t>
            </a:r>
          </a:p>
          <a:p>
            <a:pPr lvl="1"/>
            <a:r>
              <a:rPr lang="en-US" sz="2000" dirty="0" smtClean="0"/>
              <a:t>don't tell us about common language features, standard library functions, </a:t>
            </a:r>
          </a:p>
          <a:p>
            <a:pPr lvl="1"/>
            <a:r>
              <a:rPr lang="en-US" sz="2000" dirty="0" smtClean="0"/>
              <a:t>or standard idioms like iteration.  </a:t>
            </a:r>
          </a:p>
          <a:p>
            <a:pPr lvl="1"/>
            <a:r>
              <a:rPr lang="en-US" sz="2000" dirty="0" smtClean="0"/>
              <a:t>Dev can get such information from the code itself</a:t>
            </a:r>
          </a:p>
          <a:p>
            <a:r>
              <a:rPr lang="en-US" sz="2400" dirty="0" smtClean="0"/>
              <a:t>Comment style in language Text book is different from Comment Style in product</a:t>
            </a:r>
          </a:p>
          <a:p>
            <a:pPr lvl="1"/>
            <a:r>
              <a:rPr lang="en-US" sz="2000" dirty="0" smtClean="0"/>
              <a:t>Text book: explain basic ideas, as part of teaching</a:t>
            </a:r>
          </a:p>
        </p:txBody>
      </p:sp>
    </p:spTree>
    <p:extLst>
      <p:ext uri="{BB962C8B-B14F-4D97-AF65-F5344CB8AC3E}">
        <p14:creationId xmlns:p14="http://schemas.microsoft.com/office/powerpoint/2010/main" val="209632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 guideline</a:t>
            </a:r>
            <a:endParaRPr lang="en-US" dirty="0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Do one thing, do it well</a:t>
            </a:r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Parameter</a:t>
            </a:r>
          </a:p>
          <a:p>
            <a:pPr lvl="1"/>
            <a:r>
              <a:rPr lang="en-US" dirty="0" smtClean="0"/>
              <a:t>Assertion</a:t>
            </a:r>
          </a:p>
          <a:p>
            <a:pPr lvl="1"/>
            <a:r>
              <a:rPr lang="en-US" dirty="0" smtClean="0"/>
              <a:t>Exception handling</a:t>
            </a:r>
          </a:p>
          <a:p>
            <a:r>
              <a:rPr lang="en-US" dirty="0" smtClean="0"/>
              <a:t>Threading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55088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Coding Standard Discussion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 dirty="0" smtClean="0">
                <a:ea typeface="宋体" pitchFamily="2" charset="-122"/>
              </a:rPr>
              <a:t>Why Hungarian? Why not?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Strong type/weak type</a:t>
            </a:r>
          </a:p>
          <a:p>
            <a:pPr eaLnBrk="1" hangingPunct="1"/>
            <a:r>
              <a:rPr lang="en-US" altLang="zh-CN" sz="2600" dirty="0" smtClean="0">
                <a:ea typeface="宋体" pitchFamily="2" charset="-122"/>
              </a:rPr>
              <a:t>Error handling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Parameter – check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Assert</a:t>
            </a:r>
          </a:p>
          <a:p>
            <a:pPr lvl="2" eaLnBrk="1" hangingPunct="1"/>
            <a:r>
              <a:rPr lang="en-US" altLang="zh-CN" sz="2100" dirty="0" smtClean="0">
                <a:ea typeface="宋体" pitchFamily="2" charset="-122"/>
              </a:rPr>
              <a:t>Debug build can be 3x slower than retail build.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Crash or work around it?</a:t>
            </a:r>
          </a:p>
        </p:txBody>
      </p:sp>
    </p:spTree>
    <p:extLst>
      <p:ext uri="{BB962C8B-B14F-4D97-AF65-F5344CB8AC3E}">
        <p14:creationId xmlns:p14="http://schemas.microsoft.com/office/powerpoint/2010/main" val="19145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Code Review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500062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名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称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形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式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目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的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55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自我复审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(self review)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自己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自己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用同伴复审的标准来要求自己。不一定最有效，因为开发者对自己总是过于自信。如果能持之以恒，则对个人有很大好处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SimHei" pitchFamily="49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同伴复审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(Peer Review)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复审者</a:t>
                      </a: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楷体_GB2312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vs. </a:t>
                      </a: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简便易行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SimHei" pitchFamily="49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团队复审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(Team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Review)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团队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有比较严格的规定和流程，用于关键的代码，以及复审后不再更新的代码。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覆盖率高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——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有很多双眼睛盯着程序。但是有可能效率不高（全体人员都要到会）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87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reviewer doesn’t spot any errors, is it still a useful code review session?</a:t>
            </a:r>
          </a:p>
          <a:p>
            <a:r>
              <a:rPr lang="en-US" dirty="0" smtClean="0"/>
              <a:t>Yes</a:t>
            </a:r>
          </a:p>
          <a:p>
            <a:pPr lvl="1"/>
            <a:r>
              <a:rPr lang="en-US" dirty="0" smtClean="0"/>
              <a:t>Spread the knowledge</a:t>
            </a:r>
          </a:p>
          <a:p>
            <a:pPr lvl="1"/>
            <a:r>
              <a:rPr lang="en-US" dirty="0" smtClean="0"/>
              <a:t>Let other people learn (they can learn more than your words)</a:t>
            </a:r>
          </a:p>
          <a:p>
            <a:pPr lvl="1"/>
            <a:r>
              <a:rPr lang="en-US" dirty="0" smtClean="0"/>
              <a:t>Mentally re-exam your code and logic</a:t>
            </a:r>
          </a:p>
          <a:p>
            <a:pPr lvl="1"/>
            <a:r>
              <a:rPr lang="en-US" dirty="0" smtClean="0"/>
              <a:t>Many people realize errors when describe their code to people</a:t>
            </a:r>
          </a:p>
        </p:txBody>
      </p:sp>
    </p:spTree>
    <p:extLst>
      <p:ext uri="{BB962C8B-B14F-4D97-AF65-F5344CB8AC3E}">
        <p14:creationId xmlns:p14="http://schemas.microsoft.com/office/powerpoint/2010/main" val="28855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《</a:t>
            </a:r>
            <a:r>
              <a:rPr lang="zh-CN" altLang="en-US" dirty="0" smtClean="0"/>
              <a:t>构建之法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第四章</a:t>
            </a:r>
            <a:endParaRPr lang="en-US" altLang="zh-CN" dirty="0" smtClean="0"/>
          </a:p>
          <a:p>
            <a:pPr eaLnBrk="1" hangingPunct="1"/>
            <a:r>
              <a:rPr lang="en-US" dirty="0" smtClean="0"/>
              <a:t>&lt;Code Complete </a:t>
            </a:r>
            <a:r>
              <a:rPr lang="en-US" altLang="zh-CN" dirty="0" smtClean="0"/>
              <a:t>II</a:t>
            </a:r>
            <a:r>
              <a:rPr lang="en-US" dirty="0" smtClean="0"/>
              <a:t>&gt; Chapter 25, 26</a:t>
            </a:r>
          </a:p>
        </p:txBody>
      </p:sp>
    </p:spTree>
    <p:extLst>
      <p:ext uri="{BB962C8B-B14F-4D97-AF65-F5344CB8AC3E}">
        <p14:creationId xmlns:p14="http://schemas.microsoft.com/office/powerpoint/2010/main" val="93874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课堂练习</a:t>
            </a:r>
            <a:endParaRPr lang="en-US" dirty="0"/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/>
              <a:t>Each team pick up a piece of code </a:t>
            </a:r>
          </a:p>
          <a:p>
            <a:pPr eaLnBrk="1" hangingPunct="1"/>
            <a:r>
              <a:rPr lang="en-US" dirty="0" smtClean="0"/>
              <a:t>Decide on a coding convention and design guideline</a:t>
            </a:r>
          </a:p>
          <a:p>
            <a:pPr eaLnBrk="1" hangingPunct="1"/>
            <a:r>
              <a:rPr lang="en-US" dirty="0" smtClean="0"/>
              <a:t>Review &amp; Report</a:t>
            </a:r>
          </a:p>
          <a:p>
            <a:pPr lvl="1"/>
            <a:r>
              <a:rPr lang="en-US" dirty="0" smtClean="0"/>
              <a:t>Is it easy to understand?</a:t>
            </a:r>
          </a:p>
          <a:p>
            <a:pPr lvl="1"/>
            <a:r>
              <a:rPr lang="en-US" dirty="0" smtClean="0"/>
              <a:t>Is it Correct?</a:t>
            </a:r>
          </a:p>
          <a:p>
            <a:pPr lvl="1"/>
            <a:r>
              <a:rPr lang="en-US" dirty="0" smtClean="0"/>
              <a:t>Can it be improved?</a:t>
            </a:r>
          </a:p>
          <a:p>
            <a:pPr lvl="1"/>
            <a:r>
              <a:rPr lang="en-US" dirty="0" smtClean="0"/>
              <a:t>How does it fit your coding convention?</a:t>
            </a:r>
          </a:p>
          <a:p>
            <a:r>
              <a:rPr lang="en-US" altLang="zh-CN" dirty="0" smtClean="0"/>
              <a:t>Share the result in blog, like:</a:t>
            </a:r>
            <a:endParaRPr lang="en-US" dirty="0" smtClean="0"/>
          </a:p>
          <a:p>
            <a:pPr lvl="1"/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www.cnblogs.com/panacea/p/4850385.html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http://www.cnblogs.com/kanelim/p/4842157.html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956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code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Solid code + 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Well structured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Design Pattern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Easy to evolve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Design for change</a:t>
            </a:r>
          </a:p>
          <a:p>
            <a:pPr lvl="3" eaLnBrk="1" hangingPunct="1"/>
            <a:r>
              <a:rPr lang="en-US" altLang="zh-CN" dirty="0" smtClean="0">
                <a:ea typeface="宋体" pitchFamily="2" charset="-122"/>
              </a:rPr>
              <a:t>Outlook provider</a:t>
            </a:r>
          </a:p>
          <a:p>
            <a:pPr lvl="3" eaLnBrk="1" hangingPunct="1"/>
            <a:r>
              <a:rPr lang="en-US" altLang="zh-CN" dirty="0" smtClean="0">
                <a:ea typeface="宋体" pitchFamily="2" charset="-122"/>
              </a:rPr>
              <a:t>Band-aided system, </a:t>
            </a:r>
          </a:p>
          <a:p>
            <a:pPr lvl="3" eaLnBrk="1" hangingPunct="1"/>
            <a:r>
              <a:rPr lang="en-US" altLang="zh-CN" dirty="0" smtClean="0">
                <a:ea typeface="宋体" pitchFamily="2" charset="-122"/>
              </a:rPr>
              <a:t>kids building blocks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Scale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Attitude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Bugs don’t just ‘go away’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Too much effort if </a:t>
            </a:r>
            <a:r>
              <a:rPr lang="en-US" altLang="zh-CN" dirty="0" err="1" smtClean="0">
                <a:ea typeface="宋体" pitchFamily="2" charset="-122"/>
              </a:rPr>
              <a:t>dev</a:t>
            </a:r>
            <a:r>
              <a:rPr lang="en-US" altLang="zh-CN" dirty="0" smtClean="0">
                <a:ea typeface="宋体" pitchFamily="2" charset="-122"/>
              </a:rPr>
              <a:t> look for a bug in a earlier source?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Don’t fix bugs later, fix them now. 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Fix the cause, not the symptom.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Take the time to find the correct solution (trying is not good enough)</a:t>
            </a:r>
          </a:p>
        </p:txBody>
      </p:sp>
    </p:spTree>
    <p:extLst>
      <p:ext uri="{BB962C8B-B14F-4D97-AF65-F5344CB8AC3E}">
        <p14:creationId xmlns:p14="http://schemas.microsoft.com/office/powerpoint/2010/main" val="37467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Attitude (cont.)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Don’t clean up code unless the clean-up is critical to the product’s success. 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Don’t implement non-strategic features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There are no free features 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Outlook example</a:t>
            </a:r>
          </a:p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1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Attitude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 smtClean="0">
                <a:ea typeface="宋体" pitchFamily="2" charset="-122"/>
              </a:rPr>
              <a:t>Don’t allow unnecessary flexibility. (easy to use, but not too flexible)</a:t>
            </a:r>
          </a:p>
          <a:p>
            <a:pPr lvl="1" eaLnBrk="1" hangingPunct="1"/>
            <a:r>
              <a:rPr lang="en-US" altLang="zh-CN" sz="2200" b="1" smtClean="0">
                <a:ea typeface="宋体" pitchFamily="2" charset="-122"/>
              </a:rPr>
              <a:t>void</a:t>
            </a:r>
            <a:r>
              <a:rPr lang="en-US" altLang="zh-CN" sz="2200" smtClean="0">
                <a:ea typeface="宋体" pitchFamily="2" charset="-122"/>
              </a:rPr>
              <a:t> </a:t>
            </a:r>
            <a:r>
              <a:rPr lang="en-US" altLang="zh-CN" sz="2200" b="1" smtClean="0">
                <a:ea typeface="宋体" pitchFamily="2" charset="-122"/>
              </a:rPr>
              <a:t>*realloc(</a:t>
            </a:r>
            <a:r>
              <a:rPr lang="en-US" altLang="zh-CN" sz="2200" smtClean="0">
                <a:ea typeface="宋体" pitchFamily="2" charset="-122"/>
              </a:rPr>
              <a:t> </a:t>
            </a:r>
            <a:r>
              <a:rPr lang="en-US" altLang="zh-CN" sz="2200" b="1" smtClean="0">
                <a:ea typeface="宋体" pitchFamily="2" charset="-122"/>
              </a:rPr>
              <a:t>void</a:t>
            </a:r>
            <a:r>
              <a:rPr lang="en-US" altLang="zh-CN" sz="2200" smtClean="0">
                <a:ea typeface="宋体" pitchFamily="2" charset="-122"/>
              </a:rPr>
              <a:t> </a:t>
            </a:r>
            <a:r>
              <a:rPr lang="en-US" altLang="zh-CN" sz="2200" b="1" smtClean="0">
                <a:ea typeface="宋体" pitchFamily="2" charset="-122"/>
              </a:rPr>
              <a:t>*</a:t>
            </a:r>
            <a:r>
              <a:rPr lang="en-US" altLang="zh-CN" sz="2200" i="1" smtClean="0">
                <a:ea typeface="宋体" pitchFamily="2" charset="-122"/>
              </a:rPr>
              <a:t>memblock</a:t>
            </a:r>
            <a:r>
              <a:rPr lang="en-US" altLang="zh-CN" sz="2200" b="1" smtClean="0">
                <a:ea typeface="宋体" pitchFamily="2" charset="-122"/>
              </a:rPr>
              <a:t>,</a:t>
            </a:r>
            <a:r>
              <a:rPr lang="en-US" altLang="zh-CN" sz="2200" smtClean="0">
                <a:ea typeface="宋体" pitchFamily="2" charset="-122"/>
              </a:rPr>
              <a:t> </a:t>
            </a:r>
            <a:r>
              <a:rPr lang="en-US" altLang="zh-CN" sz="2200" b="1" smtClean="0">
                <a:ea typeface="宋体" pitchFamily="2" charset="-122"/>
              </a:rPr>
              <a:t>size_t</a:t>
            </a:r>
            <a:r>
              <a:rPr lang="en-US" altLang="zh-CN" sz="2200" smtClean="0">
                <a:ea typeface="宋体" pitchFamily="2" charset="-122"/>
              </a:rPr>
              <a:t> </a:t>
            </a:r>
            <a:r>
              <a:rPr lang="en-US" altLang="zh-CN" sz="2200" i="1" smtClean="0">
                <a:ea typeface="宋体" pitchFamily="2" charset="-122"/>
              </a:rPr>
              <a:t>size</a:t>
            </a:r>
            <a:r>
              <a:rPr lang="en-US" altLang="zh-CN" sz="2200" smtClean="0">
                <a:ea typeface="宋体" pitchFamily="2" charset="-122"/>
              </a:rPr>
              <a:t> </a:t>
            </a:r>
            <a:r>
              <a:rPr lang="en-US" altLang="zh-CN" sz="2200" b="1" smtClean="0">
                <a:ea typeface="宋体" pitchFamily="2" charset="-122"/>
              </a:rPr>
              <a:t>);</a:t>
            </a:r>
            <a:r>
              <a:rPr lang="en-US" altLang="zh-CN" sz="2200" smtClean="0"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 sz="2200" smtClean="0">
                <a:ea typeface="宋体" pitchFamily="2" charset="-122"/>
              </a:rPr>
              <a:t>The </a:t>
            </a:r>
            <a:r>
              <a:rPr lang="en-US" altLang="zh-CN" sz="2200" b="1" smtClean="0">
                <a:ea typeface="宋体" pitchFamily="2" charset="-122"/>
              </a:rPr>
              <a:t>realloc</a:t>
            </a:r>
            <a:r>
              <a:rPr lang="en-US" altLang="zh-CN" sz="2200" smtClean="0">
                <a:ea typeface="宋体" pitchFamily="2" charset="-122"/>
              </a:rPr>
              <a:t> function changes the size of an allocated memory block. The </a:t>
            </a:r>
            <a:r>
              <a:rPr lang="en-US" altLang="zh-CN" sz="2200" i="1" smtClean="0">
                <a:ea typeface="宋体" pitchFamily="2" charset="-122"/>
              </a:rPr>
              <a:t>memblock</a:t>
            </a:r>
            <a:r>
              <a:rPr lang="en-US" altLang="zh-CN" sz="2200" smtClean="0">
                <a:ea typeface="宋体" pitchFamily="2" charset="-122"/>
              </a:rPr>
              <a:t> argument points to the beginning of the memory block. If </a:t>
            </a:r>
            <a:r>
              <a:rPr lang="en-US" altLang="zh-CN" sz="2200" i="1" smtClean="0">
                <a:ea typeface="宋体" pitchFamily="2" charset="-122"/>
              </a:rPr>
              <a:t>memblock</a:t>
            </a:r>
            <a:r>
              <a:rPr lang="en-US" altLang="zh-CN" sz="2200" smtClean="0">
                <a:ea typeface="宋体" pitchFamily="2" charset="-122"/>
              </a:rPr>
              <a:t> is </a:t>
            </a:r>
            <a:r>
              <a:rPr lang="en-US" altLang="zh-CN" sz="2200" b="1" smtClean="0">
                <a:ea typeface="宋体" pitchFamily="2" charset="-122"/>
              </a:rPr>
              <a:t>NULL</a:t>
            </a:r>
            <a:r>
              <a:rPr lang="en-US" altLang="zh-CN" sz="2200" smtClean="0">
                <a:ea typeface="宋体" pitchFamily="2" charset="-122"/>
              </a:rPr>
              <a:t>, </a:t>
            </a:r>
            <a:r>
              <a:rPr lang="en-US" altLang="zh-CN" sz="2200" b="1" smtClean="0">
                <a:ea typeface="宋体" pitchFamily="2" charset="-122"/>
              </a:rPr>
              <a:t>realloc</a:t>
            </a:r>
            <a:r>
              <a:rPr lang="en-US" altLang="zh-CN" sz="2200" smtClean="0">
                <a:ea typeface="宋体" pitchFamily="2" charset="-122"/>
              </a:rPr>
              <a:t> behaves the same way as </a:t>
            </a:r>
            <a:r>
              <a:rPr lang="en-US" altLang="zh-CN" sz="2200" b="1" smtClean="0">
                <a:ea typeface="宋体" pitchFamily="2" charset="-122"/>
              </a:rPr>
              <a:t>malloc</a:t>
            </a:r>
            <a:r>
              <a:rPr lang="en-US" altLang="zh-CN" sz="2200" smtClean="0">
                <a:ea typeface="宋体" pitchFamily="2" charset="-122"/>
              </a:rPr>
              <a:t> and allocates a new block of </a:t>
            </a:r>
            <a:r>
              <a:rPr lang="en-US" altLang="zh-CN" sz="2200" i="1" smtClean="0">
                <a:ea typeface="宋体" pitchFamily="2" charset="-122"/>
              </a:rPr>
              <a:t>size</a:t>
            </a:r>
            <a:r>
              <a:rPr lang="en-US" altLang="zh-CN" sz="2200" smtClean="0">
                <a:ea typeface="宋体" pitchFamily="2" charset="-122"/>
              </a:rPr>
              <a:t> bytes. If </a:t>
            </a:r>
            <a:r>
              <a:rPr lang="en-US" altLang="zh-CN" sz="2200" i="1" smtClean="0">
                <a:ea typeface="宋体" pitchFamily="2" charset="-122"/>
              </a:rPr>
              <a:t>memblock</a:t>
            </a:r>
            <a:r>
              <a:rPr lang="en-US" altLang="zh-CN" sz="2200" smtClean="0">
                <a:ea typeface="宋体" pitchFamily="2" charset="-122"/>
              </a:rPr>
              <a:t> is not </a:t>
            </a:r>
            <a:r>
              <a:rPr lang="en-US" altLang="zh-CN" sz="2200" b="1" smtClean="0">
                <a:ea typeface="宋体" pitchFamily="2" charset="-122"/>
              </a:rPr>
              <a:t>NULL</a:t>
            </a:r>
            <a:r>
              <a:rPr lang="en-US" altLang="zh-CN" sz="2200" smtClean="0">
                <a:ea typeface="宋体" pitchFamily="2" charset="-122"/>
              </a:rPr>
              <a:t>, it should be a pointer returned by a previous call to </a:t>
            </a:r>
            <a:r>
              <a:rPr lang="en-US" altLang="zh-CN" sz="2200" b="1" smtClean="0">
                <a:ea typeface="宋体" pitchFamily="2" charset="-122"/>
              </a:rPr>
              <a:t>calloc</a:t>
            </a:r>
            <a:r>
              <a:rPr lang="en-US" altLang="zh-CN" sz="2200" smtClean="0">
                <a:ea typeface="宋体" pitchFamily="2" charset="-122"/>
              </a:rPr>
              <a:t>, </a:t>
            </a:r>
            <a:r>
              <a:rPr lang="en-US" altLang="zh-CN" sz="2200" b="1" smtClean="0">
                <a:ea typeface="宋体" pitchFamily="2" charset="-122"/>
              </a:rPr>
              <a:t>malloc</a:t>
            </a:r>
            <a:r>
              <a:rPr lang="en-US" altLang="zh-CN" sz="2200" smtClean="0">
                <a:ea typeface="宋体" pitchFamily="2" charset="-122"/>
              </a:rPr>
              <a:t>, or </a:t>
            </a:r>
            <a:r>
              <a:rPr lang="en-US" altLang="zh-CN" sz="2200" b="1" smtClean="0">
                <a:ea typeface="宋体" pitchFamily="2" charset="-122"/>
              </a:rPr>
              <a:t>realloc</a:t>
            </a:r>
            <a:r>
              <a:rPr lang="en-US" altLang="zh-CN" sz="2200" smtClean="0">
                <a:ea typeface="宋体" pitchFamily="2" charset="-122"/>
              </a:rPr>
              <a:t>.</a:t>
            </a:r>
            <a:endParaRPr lang="zh-CN" altLang="en-US" sz="220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1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Attitude (cont.)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Write and test code in small chunks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Always test your code, even if that means your schedule will slip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Nobody remembers if you project is late, but many people will remember your product is buggy.  </a:t>
            </a:r>
          </a:p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67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Attitude (cont.)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Don’t rely on the testers to find your bugs. 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Don’t blame testers for finding your bugs. 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A bug maybe minor; the fact that it exists is serious. </a:t>
            </a:r>
          </a:p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15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Zero defect - solution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Code review / code inspection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don’t trust anyone – defensive programming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Document your design and interface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67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Zero defect – solution (cont.)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Test Driven Development - TDD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Competing designs and implementations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Self-validation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Step thru all you code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White box testing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Presumed guilty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10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Before you code gets in…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Self-review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Peer-review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Buddy-test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Buddy-build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Smoke-test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Check-in test 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BVT Build-verification-test</a:t>
            </a:r>
          </a:p>
        </p:txBody>
      </p:sp>
    </p:spTree>
    <p:extLst>
      <p:ext uri="{BB962C8B-B14F-4D97-AF65-F5344CB8AC3E}">
        <p14:creationId xmlns:p14="http://schemas.microsoft.com/office/powerpoint/2010/main" val="26577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What is solid code?</a:t>
            </a:r>
          </a:p>
          <a:p>
            <a:pPr lvl="1" eaLnBrk="1" hangingPunct="1"/>
            <a:r>
              <a:rPr lang="en-US" dirty="0" smtClean="0"/>
              <a:t>Coding conventions</a:t>
            </a:r>
          </a:p>
          <a:p>
            <a:pPr eaLnBrk="1" hangingPunct="1"/>
            <a:r>
              <a:rPr lang="en-US" dirty="0" smtClean="0"/>
              <a:t>How to achieve solid code?</a:t>
            </a:r>
          </a:p>
          <a:p>
            <a:pPr lvl="1" eaLnBrk="1" hangingPunct="1"/>
            <a:r>
              <a:rPr lang="en-US" dirty="0" smtClean="0"/>
              <a:t>Code review</a:t>
            </a:r>
          </a:p>
          <a:p>
            <a:pPr lvl="1" eaLnBrk="1" hangingPunct="1"/>
            <a:r>
              <a:rPr lang="en-US" dirty="0" smtClean="0"/>
              <a:t>Pair programming</a:t>
            </a:r>
          </a:p>
          <a:p>
            <a:pPr eaLnBrk="1" hangingPunct="1"/>
            <a:r>
              <a:rPr lang="en-US" dirty="0" smtClean="0"/>
              <a:t>What’s great code?</a:t>
            </a:r>
          </a:p>
          <a:p>
            <a:pPr eaLnBrk="1" hangingPunct="1"/>
            <a:r>
              <a:rPr lang="en-US" dirty="0" smtClean="0"/>
              <a:t>How to achieve great code?</a:t>
            </a:r>
          </a:p>
          <a:p>
            <a:pPr eaLnBrk="1" hangingPunct="1"/>
            <a:r>
              <a:rPr lang="en-US" altLang="zh-CN" dirty="0" smtClean="0"/>
              <a:t>How to influence people?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64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After you fix a bug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Any similar bugs existing in our code?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How could I have automatically detected this bug?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How could I have prevented this bug?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How could I prevent similar bug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420992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It’s a team effort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mtClean="0"/>
              <a:t>Should I…</a:t>
            </a:r>
          </a:p>
          <a:p>
            <a:pPr lvl="1" eaLnBrk="1" hangingPunct="1"/>
            <a:r>
              <a:rPr lang="en-US" smtClean="0"/>
              <a:t>Fix the symptom</a:t>
            </a:r>
          </a:p>
          <a:p>
            <a:pPr lvl="1" eaLnBrk="1" hangingPunct="1"/>
            <a:r>
              <a:rPr lang="en-US" smtClean="0"/>
              <a:t>Fix the root cause</a:t>
            </a:r>
          </a:p>
          <a:p>
            <a:pPr lvl="1" eaLnBrk="1" hangingPunct="1"/>
            <a:r>
              <a:rPr lang="en-US" smtClean="0"/>
              <a:t>Refactor</a:t>
            </a:r>
          </a:p>
          <a:p>
            <a:pPr lvl="1" eaLnBrk="1" hangingPunct="1"/>
            <a:r>
              <a:rPr lang="en-US" smtClean="0"/>
              <a:t>Rewrite?</a:t>
            </a:r>
          </a:p>
          <a:p>
            <a:pPr eaLnBrk="1" hangingPunct="1"/>
            <a:r>
              <a:rPr lang="en-US" smtClean="0"/>
              <a:t>Need other’s help, especially … </a:t>
            </a:r>
          </a:p>
          <a:p>
            <a:pPr lvl="1" eaLnBrk="1" hangingPunct="1"/>
            <a:r>
              <a:rPr lang="en-US" smtClean="0"/>
              <a:t>PM</a:t>
            </a:r>
          </a:p>
          <a:p>
            <a:pPr lvl="1" eaLnBrk="1" hangingPunct="1"/>
            <a:r>
              <a:rPr lang="en-US" smtClean="0"/>
              <a:t>SDET</a:t>
            </a:r>
          </a:p>
          <a:p>
            <a:pPr lvl="1" eaLnBrk="1" hangingPunct="1"/>
            <a:r>
              <a:rPr lang="en-US" smtClean="0"/>
              <a:t>Business representatives</a:t>
            </a:r>
          </a:p>
        </p:txBody>
      </p:sp>
    </p:spTree>
    <p:extLst>
      <p:ext uri="{BB962C8B-B14F-4D97-AF65-F5344CB8AC3E}">
        <p14:creationId xmlns:p14="http://schemas.microsoft.com/office/powerpoint/2010/main" val="260996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bug you don’t want to fix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Excel example</a:t>
            </a:r>
          </a:p>
        </p:txBody>
      </p:sp>
    </p:spTree>
    <p:extLst>
      <p:ext uri="{BB962C8B-B14F-4D97-AF65-F5344CB8AC3E}">
        <p14:creationId xmlns:p14="http://schemas.microsoft.com/office/powerpoint/2010/main" val="1109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Quiz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#define ASSERT ( condition, message) \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 if (!(condition)) { \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    </a:t>
            </a:r>
            <a:r>
              <a:rPr lang="en-US" altLang="zh-CN" sz="2400" dirty="0" err="1" smtClean="0">
                <a:ea typeface="宋体" pitchFamily="2" charset="-122"/>
              </a:rPr>
              <a:t>LogError</a:t>
            </a:r>
            <a:r>
              <a:rPr lang="en-US" altLang="zh-CN" sz="2400" smtClean="0">
                <a:ea typeface="宋体" pitchFamily="2" charset="-122"/>
              </a:rPr>
              <a:t>(message); \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 smtClean="0">
                <a:ea typeface="宋体" pitchFamily="2" charset="-122"/>
              </a:rPr>
              <a:t>} \</a:t>
            </a:r>
          </a:p>
        </p:txBody>
      </p:sp>
    </p:spTree>
    <p:extLst>
      <p:ext uri="{BB962C8B-B14F-4D97-AF65-F5344CB8AC3E}">
        <p14:creationId xmlns:p14="http://schemas.microsoft.com/office/powerpoint/2010/main" val="236376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quiz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//get input i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ASSERT(nTotal &gt; ++i);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// dealing with i;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257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Defensive Programming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宋体" pitchFamily="2" charset="-122"/>
              </a:rPr>
              <a:t>Does the routine protect itself from bad input data?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宋体" pitchFamily="2" charset="-122"/>
              </a:rPr>
              <a:t>Have you use assertions to document assumptions, including pre-condition and post-conditions?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宋体" pitchFamily="2" charset="-122"/>
              </a:rPr>
              <a:t>Have assertions been used only to document conditions that should never occur?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宋体" pitchFamily="2" charset="-122"/>
              </a:rPr>
              <a:t>Does the architecture or high-level design specify a specific set of error-handling techniques?</a:t>
            </a:r>
          </a:p>
        </p:txBody>
      </p:sp>
    </p:spTree>
    <p:extLst>
      <p:ext uri="{BB962C8B-B14F-4D97-AF65-F5344CB8AC3E}">
        <p14:creationId xmlns:p14="http://schemas.microsoft.com/office/powerpoint/2010/main" val="62221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Exception handling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宋体" pitchFamily="2" charset="-122"/>
              </a:rPr>
              <a:t>Has your project defined a standardized approach to exception handling?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宋体" pitchFamily="2" charset="-122"/>
              </a:rPr>
              <a:t>Have you considered alternatives to using an exception?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宋体" pitchFamily="2" charset="-122"/>
              </a:rPr>
              <a:t>can the error be handled locally?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宋体" pitchFamily="2" charset="-122"/>
              </a:rPr>
              <a:t>Does the code avoid throwing exceptions in constructors and destructors?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宋体" pitchFamily="2" charset="-122"/>
              </a:rPr>
              <a:t>Are all exceptions at the appropriate levels of abstraction for the routines that throw them?</a:t>
            </a:r>
          </a:p>
        </p:txBody>
      </p:sp>
    </p:spTree>
    <p:extLst>
      <p:ext uri="{BB962C8B-B14F-4D97-AF65-F5344CB8AC3E}">
        <p14:creationId xmlns:p14="http://schemas.microsoft.com/office/powerpoint/2010/main" val="20154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Exception handling (cont.)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Does each exception include all relevant exception background info?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Is the code free of empty catch blocks?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1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always do Code Review</a:t>
            </a:r>
          </a:p>
          <a:p>
            <a:r>
              <a:rPr lang="en-US" dirty="0" smtClean="0"/>
              <a:t>Then </a:t>
            </a:r>
          </a:p>
          <a:p>
            <a:r>
              <a:rPr lang="en-US" dirty="0" smtClean="0"/>
              <a:t>We’re doing “Pair Programming”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Team </a:t>
            </a:r>
            <a:r>
              <a:rPr lang="en-US" altLang="zh-CN" dirty="0" smtClean="0"/>
              <a:t>W</a:t>
            </a:r>
            <a:r>
              <a:rPr lang="en-US" dirty="0" smtClean="0"/>
              <a:t>ork</a:t>
            </a:r>
            <a:endParaRPr lang="en-US" dirty="0"/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 “Talent wins games, but teamwork and intelligence wins championships.”</a:t>
            </a:r>
          </a:p>
          <a:p>
            <a:pPr marL="320040" lvl="1" indent="0" algn="r">
              <a:buNone/>
            </a:pPr>
            <a:r>
              <a:rPr lang="en-US" dirty="0"/>
              <a:t> </a:t>
            </a:r>
            <a:r>
              <a:rPr lang="en-US" dirty="0" smtClean="0"/>
              <a:t>                - </a:t>
            </a:r>
            <a:r>
              <a:rPr lang="en-US" altLang="zh-CN" dirty="0" smtClean="0"/>
              <a:t>Michael Jordan</a:t>
            </a:r>
            <a:endParaRPr lang="en-US" dirty="0" smtClean="0"/>
          </a:p>
          <a:p>
            <a:r>
              <a:rPr lang="en-US" dirty="0" smtClean="0"/>
              <a:t>Teamwork start with 1:1 Collaboration</a:t>
            </a:r>
          </a:p>
          <a:p>
            <a:r>
              <a:rPr lang="en-US" altLang="zh-CN" dirty="0" smtClean="0"/>
              <a:t>Let’s start by studying how 2 persons work together.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Code Quality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/>
            <a:r>
              <a:rPr lang="en-US" altLang="zh-CN" dirty="0" smtClean="0"/>
              <a:t>We write code for the machine, or for people?</a:t>
            </a:r>
          </a:p>
          <a:p>
            <a:pPr marL="107950"/>
            <a:endParaRPr lang="en-US" altLang="zh-CN" dirty="0" smtClean="0"/>
          </a:p>
          <a:p>
            <a:pPr marL="107950"/>
            <a:endParaRPr lang="en-US" altLang="zh-CN" dirty="0" smtClean="0"/>
          </a:p>
          <a:p>
            <a:pPr marL="107950"/>
            <a:endParaRPr lang="en-US" altLang="zh-CN" dirty="0" smtClean="0"/>
          </a:p>
          <a:p>
            <a:pPr marL="107950"/>
            <a:r>
              <a:rPr lang="en-US" altLang="zh-CN" dirty="0" smtClean="0"/>
              <a:t>Both</a:t>
            </a:r>
          </a:p>
          <a:p>
            <a:pPr marL="363538"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074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C</a:t>
            </a:r>
            <a:r>
              <a:rPr lang="en-US" dirty="0" smtClean="0"/>
              <a:t>ollaboration</a:t>
            </a:r>
            <a:endParaRPr lang="en-US" dirty="0"/>
          </a:p>
        </p:txBody>
      </p:sp>
      <p:pic>
        <p:nvPicPr>
          <p:cNvPr id="12291" name="Picture 4" descr="第11章四格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14438"/>
            <a:ext cx="7315200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代码复审的好处</a:t>
            </a:r>
            <a:endParaRPr lang="zh-CN" altLang="en-US" dirty="0"/>
          </a:p>
          <a:p>
            <a:r>
              <a:rPr lang="zh-CN" altLang="en-US" dirty="0"/>
              <a:t>既然代码复审能发现这么多问题，有这么好的效果，如果我们</a:t>
            </a:r>
            <a:r>
              <a:rPr lang="zh-CN" altLang="en-US" b="1" dirty="0"/>
              <a:t>每时每刻</a:t>
            </a:r>
            <a:r>
              <a:rPr lang="zh-CN" altLang="en-US" dirty="0"/>
              <a:t>都处在代码复审的状态， 那不是很好么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事实上</a:t>
            </a:r>
            <a:r>
              <a:rPr lang="zh-CN" altLang="en-US" dirty="0"/>
              <a:t>，极限编程（</a:t>
            </a:r>
            <a:r>
              <a:rPr lang="en-US" altLang="zh-CN" dirty="0"/>
              <a:t>Extreme Programming</a:t>
            </a:r>
            <a:r>
              <a:rPr lang="zh-CN" altLang="en-US" dirty="0"/>
              <a:t>）正是这一思想的体现</a:t>
            </a:r>
            <a:r>
              <a:rPr lang="en-US" altLang="zh-CN" dirty="0"/>
              <a:t>— </a:t>
            </a:r>
            <a:r>
              <a:rPr lang="zh-CN" altLang="en-US" dirty="0"/>
              <a:t>为什么不把一些卓有成效的开发方法用到极致（</a:t>
            </a:r>
            <a:r>
              <a:rPr lang="en-US" altLang="zh-CN" dirty="0"/>
              <a:t>Extreme</a:t>
            </a:r>
            <a:r>
              <a:rPr lang="zh-CN" altLang="en-US" dirty="0"/>
              <a:t>），让我们无时不刻地使用它们？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58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最早有记录的结对编程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1987 </a:t>
            </a:r>
            <a:r>
              <a:rPr lang="zh-CN" altLang="en-US" dirty="0"/>
              <a:t>年，</a:t>
            </a:r>
            <a:r>
              <a:rPr lang="en-US" altLang="zh-CN" dirty="0"/>
              <a:t>Intuit </a:t>
            </a:r>
            <a:r>
              <a:rPr lang="zh-CN" altLang="en-US" dirty="0"/>
              <a:t>公司（当时只是一个刚刚起步的个人财务管理软件公司）宣布</a:t>
            </a:r>
            <a:r>
              <a:rPr lang="en-US" altLang="zh-CN" dirty="0"/>
              <a:t>4 </a:t>
            </a:r>
            <a:r>
              <a:rPr lang="zh-CN" altLang="en-US" dirty="0"/>
              <a:t>月会向客户提供新版本的软件（</a:t>
            </a:r>
            <a:r>
              <a:rPr lang="en-US" altLang="zh-CN" dirty="0"/>
              <a:t>4 </a:t>
            </a:r>
            <a:r>
              <a:rPr lang="zh-CN" altLang="en-US" dirty="0"/>
              <a:t>月</a:t>
            </a:r>
            <a:r>
              <a:rPr lang="en-US" altLang="zh-CN" dirty="0"/>
              <a:t>15 </a:t>
            </a:r>
            <a:r>
              <a:rPr lang="zh-CN" altLang="en-US" dirty="0"/>
              <a:t>日是美国报税的截止日期）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但</a:t>
            </a:r>
            <a:r>
              <a:rPr lang="zh-CN" altLang="en-US" dirty="0"/>
              <a:t>到了</a:t>
            </a:r>
            <a:r>
              <a:rPr lang="en-US" altLang="zh-CN" dirty="0"/>
              <a:t>3 </a:t>
            </a:r>
            <a:r>
              <a:rPr lang="zh-CN" altLang="en-US" dirty="0"/>
              <a:t>月末，公司仅有的两个技术人员发现进度还是大大落后于预期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于是</a:t>
            </a:r>
            <a:r>
              <a:rPr lang="zh-CN" altLang="en-US" dirty="0"/>
              <a:t>这两人在</a:t>
            </a:r>
            <a:r>
              <a:rPr lang="en-US" altLang="zh-CN" dirty="0"/>
              <a:t>3 </a:t>
            </a:r>
            <a:r>
              <a:rPr lang="zh-CN" altLang="en-US" dirty="0"/>
              <a:t>月的最后一周开展</a:t>
            </a:r>
            <a:r>
              <a:rPr lang="zh-CN" altLang="en-US" b="1" dirty="0"/>
              <a:t>了不得已的、长达</a:t>
            </a:r>
            <a:r>
              <a:rPr lang="en-US" altLang="zh-CN" b="1" dirty="0"/>
              <a:t>60 </a:t>
            </a:r>
            <a:r>
              <a:rPr lang="zh-CN" altLang="en-US" b="1" dirty="0"/>
              <a:t>个小时</a:t>
            </a:r>
            <a:r>
              <a:rPr lang="zh-CN" altLang="en-US" dirty="0"/>
              <a:t>的结对编程活动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59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Driver / Navigator (observer)</a:t>
            </a:r>
          </a:p>
          <a:p>
            <a:r>
              <a:rPr lang="en-US" dirty="0" smtClean="0"/>
              <a:t>Rotate once in a while</a:t>
            </a:r>
          </a:p>
          <a:p>
            <a:r>
              <a:rPr lang="en-US" dirty="0" smtClean="0"/>
              <a:t>While reviewing, the observer also </a:t>
            </a:r>
          </a:p>
          <a:p>
            <a:pPr lvl="1"/>
            <a:r>
              <a:rPr lang="en-US" dirty="0" smtClean="0"/>
              <a:t>considers the strategic direction of the work,</a:t>
            </a:r>
          </a:p>
          <a:p>
            <a:pPr lvl="1"/>
            <a:r>
              <a:rPr lang="en-US" dirty="0" smtClean="0"/>
              <a:t>coming up with ideas for improvements and likely future problems to address. </a:t>
            </a:r>
          </a:p>
          <a:p>
            <a:r>
              <a:rPr lang="en-US" dirty="0" smtClean="0"/>
              <a:t>Driver</a:t>
            </a:r>
          </a:p>
          <a:p>
            <a:pPr lvl="1"/>
            <a:r>
              <a:rPr lang="en-US" dirty="0" smtClean="0"/>
              <a:t>Focus on the "tactical" aspects of completing the current task, </a:t>
            </a:r>
          </a:p>
          <a:p>
            <a:pPr lvl="1"/>
            <a:r>
              <a:rPr lang="en-US" dirty="0" smtClean="0"/>
              <a:t>using the observer as a safety net and guide.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Programming Examples</a:t>
            </a:r>
            <a:endParaRPr lang="en-US" dirty="0"/>
          </a:p>
        </p:txBody>
      </p:sp>
      <p:pic>
        <p:nvPicPr>
          <p:cNvPr id="1026" name="Picture 2" descr="C:\Users\xinz.000\Pictures\EDU\pair-programming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14500" y="1941512"/>
            <a:ext cx="5715000" cy="4292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提高设计质量</a:t>
            </a:r>
            <a:r>
              <a:rPr lang="en-US" altLang="zh-CN" dirty="0" smtClean="0"/>
              <a:t>/</a:t>
            </a:r>
            <a:r>
              <a:rPr lang="en-US" dirty="0" smtClean="0"/>
              <a:t>Design quality: </a:t>
            </a:r>
          </a:p>
          <a:p>
            <a:pPr lvl="1"/>
            <a:r>
              <a:rPr lang="en-US" dirty="0" smtClean="0"/>
              <a:t>Shorter programs, better designs, fewer bugs.</a:t>
            </a:r>
          </a:p>
          <a:p>
            <a:r>
              <a:rPr lang="zh-CN" altLang="en-US" dirty="0" smtClean="0"/>
              <a:t>降低成本</a:t>
            </a:r>
            <a:r>
              <a:rPr lang="en-US" altLang="zh-CN" dirty="0" smtClean="0"/>
              <a:t>/</a:t>
            </a:r>
            <a:r>
              <a:rPr lang="en-US" dirty="0" smtClean="0"/>
              <a:t>Reduced cost of development:</a:t>
            </a:r>
          </a:p>
          <a:p>
            <a:pPr lvl="1"/>
            <a:r>
              <a:rPr lang="en-US" dirty="0" smtClean="0"/>
              <a:t>Learning and training: Knowledge passes easily between pair programmers</a:t>
            </a:r>
          </a:p>
          <a:p>
            <a:r>
              <a:rPr lang="zh-CN" altLang="en-US" dirty="0" smtClean="0"/>
              <a:t>提高解决问题的信心</a:t>
            </a:r>
            <a:r>
              <a:rPr lang="en-US" altLang="zh-CN" dirty="0" smtClean="0"/>
              <a:t>/</a:t>
            </a:r>
            <a:r>
              <a:rPr lang="en-US" dirty="0" smtClean="0"/>
              <a:t>Overcoming difficult problems: </a:t>
            </a:r>
          </a:p>
          <a:p>
            <a:pPr lvl="1"/>
            <a:r>
              <a:rPr lang="en-US" dirty="0" smtClean="0"/>
              <a:t>Pairs often find that seemingly "impossible" problems become easy or even quick</a:t>
            </a:r>
            <a:r>
              <a:rPr lang="en-US" dirty="0"/>
              <a:t> </a:t>
            </a:r>
            <a:r>
              <a:rPr lang="en-US" dirty="0" smtClean="0"/>
              <a:t>to solve</a:t>
            </a:r>
          </a:p>
          <a:p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194694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提高士气</a:t>
            </a:r>
            <a:r>
              <a:rPr lang="en-US" altLang="zh-CN" dirty="0" smtClean="0"/>
              <a:t>/</a:t>
            </a:r>
            <a:r>
              <a:rPr lang="en-US" dirty="0" smtClean="0"/>
              <a:t>Improved morale: </a:t>
            </a:r>
          </a:p>
          <a:p>
            <a:pPr lvl="1"/>
            <a:r>
              <a:rPr lang="en-US" dirty="0" smtClean="0"/>
              <a:t>Programmers report greater joy in their work and greater confidence that their work is correct.</a:t>
            </a:r>
          </a:p>
          <a:p>
            <a:r>
              <a:rPr lang="zh-CN" altLang="en-US" dirty="0" smtClean="0"/>
              <a:t>减轻风险</a:t>
            </a:r>
            <a:r>
              <a:rPr lang="en-US" altLang="zh-CN" dirty="0" smtClean="0"/>
              <a:t>/</a:t>
            </a:r>
            <a:r>
              <a:rPr lang="en-US" dirty="0" smtClean="0"/>
              <a:t>Decreased management risk: </a:t>
            </a:r>
          </a:p>
          <a:p>
            <a:pPr lvl="1"/>
            <a:r>
              <a:rPr lang="en-US" dirty="0" smtClean="0"/>
              <a:t>Since knowledge of the system is shared among programmers, there is less risk to management if one programmer leaves the team.</a:t>
            </a:r>
          </a:p>
          <a:p>
            <a:r>
              <a:rPr lang="zh-CN" altLang="en-US" dirty="0" smtClean="0"/>
              <a:t>提高效率</a:t>
            </a:r>
            <a:r>
              <a:rPr lang="en-US" altLang="zh-CN" dirty="0" smtClean="0"/>
              <a:t>/</a:t>
            </a:r>
            <a:r>
              <a:rPr lang="en-US" dirty="0" smtClean="0"/>
              <a:t>Increased discipline and better time management: </a:t>
            </a:r>
          </a:p>
          <a:p>
            <a:pPr lvl="1"/>
            <a:r>
              <a:rPr lang="en-US" dirty="0" smtClean="0"/>
              <a:t>The pair partner "keeps them honest".</a:t>
            </a:r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人在一起不好意思偷懒或开小差上网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291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坏处</a:t>
            </a:r>
            <a:r>
              <a:rPr lang="en-US" altLang="zh-CN" dirty="0" smtClean="0"/>
              <a:t>/</a:t>
            </a:r>
            <a:r>
              <a:rPr lang="en-US" dirty="0" smtClean="0"/>
              <a:t>Drawbacks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工作方式的不同</a:t>
            </a:r>
            <a:r>
              <a:rPr lang="en-US" altLang="zh-CN" dirty="0" smtClean="0"/>
              <a:t>/</a:t>
            </a:r>
            <a:r>
              <a:rPr lang="en-US" dirty="0" smtClean="0"/>
              <a:t>Working style preference</a:t>
            </a:r>
          </a:p>
          <a:p>
            <a:pPr lvl="1"/>
            <a:r>
              <a:rPr lang="en-US" dirty="0" smtClean="0"/>
              <a:t>Most people prefer to work alone</a:t>
            </a:r>
          </a:p>
          <a:p>
            <a:r>
              <a:rPr lang="zh-CN" altLang="en-US" dirty="0" smtClean="0"/>
              <a:t>让人感觉到威胁</a:t>
            </a:r>
            <a:r>
              <a:rPr lang="en-US" altLang="zh-CN" dirty="0" smtClean="0"/>
              <a:t>/</a:t>
            </a:r>
            <a:r>
              <a:rPr lang="en-US" dirty="0" smtClean="0"/>
              <a:t>Intimidation </a:t>
            </a:r>
          </a:p>
          <a:p>
            <a:pPr lvl="1"/>
            <a:r>
              <a:rPr lang="en-US" dirty="0" smtClean="0"/>
              <a:t>Expert to novice</a:t>
            </a:r>
          </a:p>
          <a:p>
            <a:r>
              <a:rPr lang="zh-CN" altLang="en-US" dirty="0" smtClean="0"/>
              <a:t>时间可能花在培训上面</a:t>
            </a:r>
            <a:r>
              <a:rPr lang="en-US" altLang="zh-CN" dirty="0" smtClean="0"/>
              <a:t>/</a:t>
            </a:r>
            <a:r>
              <a:rPr lang="en-US" dirty="0" smtClean="0"/>
              <a:t>Tutoring Cost</a:t>
            </a:r>
          </a:p>
          <a:p>
            <a:pPr lvl="1"/>
            <a:r>
              <a:rPr lang="en-US" dirty="0" smtClean="0"/>
              <a:t>Expert to novice</a:t>
            </a:r>
          </a:p>
          <a:p>
            <a:r>
              <a:rPr lang="zh-CN" altLang="en-US" dirty="0" smtClean="0"/>
              <a:t>对个人情绪，自尊的影响</a:t>
            </a:r>
            <a:r>
              <a:rPr lang="en-US" altLang="zh-CN" dirty="0" smtClean="0"/>
              <a:t>/</a:t>
            </a:r>
            <a:r>
              <a:rPr lang="en-US" dirty="0" smtClean="0"/>
              <a:t>Ego and Potential conflict</a:t>
            </a:r>
          </a:p>
          <a:p>
            <a:pPr lvl="1"/>
            <a:r>
              <a:rPr lang="en-US" dirty="0" smtClean="0"/>
              <a:t>“my code”  vs. “your code”</a:t>
            </a:r>
          </a:p>
        </p:txBody>
      </p:sp>
    </p:spTree>
    <p:extLst>
      <p:ext uri="{BB962C8B-B14F-4D97-AF65-F5344CB8AC3E}">
        <p14:creationId xmlns:p14="http://schemas.microsoft.com/office/powerpoint/2010/main" val="354018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最合适的场景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number of bugs</a:t>
            </a:r>
          </a:p>
          <a:p>
            <a:r>
              <a:rPr lang="en-US" dirty="0" smtClean="0"/>
              <a:t>Novice – Novice pair</a:t>
            </a:r>
          </a:p>
          <a:p>
            <a:r>
              <a:rPr lang="en-US" dirty="0" smtClean="0"/>
              <a:t>Explore new areas</a:t>
            </a:r>
          </a:p>
          <a:p>
            <a:r>
              <a:rPr lang="en-US" dirty="0" smtClean="0"/>
              <a:t>Transfer knowledge and skills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Programming Side Effect</a:t>
            </a:r>
            <a:endParaRPr lang="en-US" dirty="0"/>
          </a:p>
        </p:txBody>
      </p:sp>
      <p:pic>
        <p:nvPicPr>
          <p:cNvPr id="5" name="Picture 2" descr="C:\Users\xinz.000\Pictures\EDU\6003-Pair_Programmin-sful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43000" y="2039937"/>
            <a:ext cx="6858000" cy="4095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27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Clever Code or Good Code?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                                     #include "</a:t>
            </a:r>
            <a:r>
              <a:rPr lang="en-US" sz="1050" dirty="0" err="1"/>
              <a:t>stdafx.h</a:t>
            </a:r>
            <a:r>
              <a:rPr lang="en-US" sz="1050" dirty="0"/>
              <a:t>"</a:t>
            </a:r>
          </a:p>
          <a:p>
            <a:r>
              <a:rPr lang="en-US" sz="1050" dirty="0"/>
              <a:t>                                 #include             "</a:t>
            </a:r>
            <a:r>
              <a:rPr lang="en-US" sz="1050" dirty="0" err="1"/>
              <a:t>stdio.h</a:t>
            </a:r>
            <a:r>
              <a:rPr lang="en-US" sz="1050" dirty="0"/>
              <a:t>" </a:t>
            </a:r>
          </a:p>
          <a:p>
            <a:r>
              <a:rPr lang="en-US" sz="1050" dirty="0"/>
              <a:t>                              void test                     (); </a:t>
            </a:r>
          </a:p>
          <a:p>
            <a:r>
              <a:rPr lang="en-US" sz="1050" dirty="0"/>
              <a:t>                         </a:t>
            </a:r>
            <a:r>
              <a:rPr lang="en-US" sz="1050" dirty="0" err="1"/>
              <a:t>int</a:t>
            </a:r>
            <a:r>
              <a:rPr lang="en-US" sz="1050" dirty="0"/>
              <a:t> _</a:t>
            </a:r>
            <a:r>
              <a:rPr lang="en-US" sz="1050" dirty="0" err="1"/>
              <a:t>tmain</a:t>
            </a:r>
            <a:endParaRPr lang="en-US" sz="1050" dirty="0"/>
          </a:p>
          <a:p>
            <a:r>
              <a:rPr lang="en-US" sz="1050" dirty="0"/>
              <a:t>                      (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argc</a:t>
            </a:r>
            <a:r>
              <a:rPr lang="en-US" sz="1050" dirty="0"/>
              <a:t>, </a:t>
            </a:r>
          </a:p>
          <a:p>
            <a:r>
              <a:rPr lang="en-US" sz="1050" dirty="0"/>
              <a:t>                    _TCHAR*  </a:t>
            </a:r>
            <a:r>
              <a:rPr lang="en-US" sz="1050" dirty="0" err="1"/>
              <a:t>argv</a:t>
            </a:r>
            <a:r>
              <a:rPr lang="en-US" sz="1050" dirty="0"/>
              <a:t>[])</a:t>
            </a:r>
          </a:p>
          <a:p>
            <a:r>
              <a:rPr lang="en-US" sz="1050" dirty="0"/>
              <a:t>                 { test(); return</a:t>
            </a:r>
          </a:p>
          <a:p>
            <a:r>
              <a:rPr lang="en-US" sz="1050" dirty="0"/>
              <a:t>               0; } char C[25]</a:t>
            </a:r>
          </a:p>
          <a:p>
            <a:r>
              <a:rPr lang="en-US" sz="1050" dirty="0" smtClean="0"/>
              <a:t>     [</a:t>
            </a:r>
            <a:r>
              <a:rPr lang="en-US" sz="1050" dirty="0"/>
              <a:t>40];void d(</a:t>
            </a:r>
            <a:r>
              <a:rPr lang="en-US" sz="1050" dirty="0" err="1"/>
              <a:t>int</a:t>
            </a:r>
            <a:r>
              <a:rPr lang="en-US" sz="1050" dirty="0"/>
              <a:t> x,</a:t>
            </a:r>
          </a:p>
          <a:p>
            <a:r>
              <a:rPr lang="en-US" sz="1050" dirty="0"/>
              <a:t>   </a:t>
            </a:r>
            <a:r>
              <a:rPr lang="en-US" sz="1050" dirty="0" err="1"/>
              <a:t>int</a:t>
            </a:r>
            <a:r>
              <a:rPr lang="en-US" sz="1050" dirty="0"/>
              <a:t> y) {C[x][y]=</a:t>
            </a:r>
          </a:p>
          <a:p>
            <a:r>
              <a:rPr lang="en-US" sz="1050" dirty="0"/>
              <a:t>   C[x][y+1]=32;}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int</a:t>
            </a:r>
            <a:r>
              <a:rPr lang="en-US" sz="1050" dirty="0"/>
              <a:t> f(</a:t>
            </a:r>
            <a:r>
              <a:rPr lang="en-US" sz="1050" dirty="0" err="1"/>
              <a:t>int</a:t>
            </a:r>
            <a:r>
              <a:rPr lang="en-US" sz="1050" dirty="0"/>
              <a:t> x){return </a:t>
            </a:r>
          </a:p>
          <a:p>
            <a:r>
              <a:rPr lang="en-US" sz="1050" dirty="0"/>
              <a:t>   (</a:t>
            </a:r>
            <a:r>
              <a:rPr lang="en-US" sz="1050" dirty="0" err="1"/>
              <a:t>int</a:t>
            </a:r>
            <a:r>
              <a:rPr lang="en-US" sz="1050" dirty="0"/>
              <a:t>)x*x*.08;}</a:t>
            </a:r>
          </a:p>
          <a:p>
            <a:r>
              <a:rPr lang="en-US" sz="1050" dirty="0"/>
              <a:t> void test(){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i,j</a:t>
            </a:r>
            <a:r>
              <a:rPr lang="en-US" sz="1050" dirty="0"/>
              <a:t>; </a:t>
            </a:r>
          </a:p>
          <a:p>
            <a:r>
              <a:rPr lang="en-US" sz="1050" dirty="0"/>
              <a:t>        char s[5]="TEST";</a:t>
            </a:r>
          </a:p>
          <a:p>
            <a:r>
              <a:rPr lang="en-US" sz="1050" dirty="0"/>
              <a:t>    for(i=0;i&lt;25;i++)</a:t>
            </a:r>
          </a:p>
          <a:p>
            <a:r>
              <a:rPr lang="en-US" sz="1050" dirty="0"/>
              <a:t>    for(j=0;j&lt;40;j++)</a:t>
            </a:r>
          </a:p>
          <a:p>
            <a:r>
              <a:rPr lang="pl-PL" sz="1050" dirty="0"/>
              <a:t>    C[i][j]=s[(i+j)%4];</a:t>
            </a:r>
          </a:p>
          <a:p>
            <a:r>
              <a:rPr lang="en-US" sz="1050" dirty="0"/>
              <a:t>    for(i=1;i&lt;=7;i++)</a:t>
            </a:r>
          </a:p>
          <a:p>
            <a:r>
              <a:rPr lang="en-US" sz="1050" dirty="0"/>
              <a:t>         {d(18-i,12);</a:t>
            </a:r>
          </a:p>
          <a:p>
            <a:r>
              <a:rPr lang="en-US" sz="1050" dirty="0"/>
              <a:t>          C[20-f(i)][i+19]=</a:t>
            </a:r>
          </a:p>
          <a:p>
            <a:r>
              <a:rPr lang="en-US" sz="1050" dirty="0"/>
              <a:t>       C[20-f(i)][20-i]=32;</a:t>
            </a:r>
          </a:p>
          <a:p>
            <a:r>
              <a:rPr lang="en-US" sz="1050" dirty="0"/>
              <a:t>       }d(10,13);d(9,13);</a:t>
            </a:r>
          </a:p>
          <a:p>
            <a:r>
              <a:rPr lang="en-US" sz="1050" dirty="0"/>
              <a:t>        d(8,14);d(7,15);</a:t>
            </a:r>
          </a:p>
          <a:p>
            <a:r>
              <a:rPr lang="en-US" sz="1050" dirty="0" smtClean="0"/>
              <a:t>       </a:t>
            </a:r>
            <a:r>
              <a:rPr lang="en-US" sz="1050" dirty="0"/>
              <a:t>d(6,16);d(5,18);d(5,20);                     d(5,22);d(5,26);</a:t>
            </a:r>
          </a:p>
          <a:p>
            <a:r>
              <a:rPr lang="en-US" sz="1050" dirty="0"/>
              <a:t>           d(6,23);d(6,25);d(7,25);for(i=0;i&lt;25;i++,</a:t>
            </a:r>
            <a:r>
              <a:rPr lang="en-US" sz="1050" dirty="0" err="1"/>
              <a:t>printf</a:t>
            </a:r>
            <a:r>
              <a:rPr lang="en-US" sz="1050" dirty="0"/>
              <a:t>("\n"))</a:t>
            </a:r>
          </a:p>
          <a:p>
            <a:r>
              <a:rPr lang="en-US" sz="1050" dirty="0" smtClean="0"/>
              <a:t>                </a:t>
            </a:r>
            <a:r>
              <a:rPr lang="en-US" sz="1050" dirty="0"/>
              <a:t>for(j=0;j&lt;40;printf("%</a:t>
            </a:r>
            <a:r>
              <a:rPr lang="en-US" sz="1050" dirty="0" err="1"/>
              <a:t>c",C</a:t>
            </a:r>
            <a:r>
              <a:rPr lang="en-US" sz="1050" dirty="0"/>
              <a:t>[i][j++]));</a:t>
            </a:r>
          </a:p>
          <a:p>
            <a:r>
              <a:rPr lang="en-US" sz="1050" dirty="0"/>
              <a:t>                       </a:t>
            </a:r>
            <a:r>
              <a:rPr lang="en-US" sz="1050" dirty="0" err="1"/>
              <a:t>scanf</a:t>
            </a:r>
            <a:r>
              <a:rPr lang="en-US" sz="1050" dirty="0"/>
              <a:t>("%c", &amp;s[0]);</a:t>
            </a:r>
          </a:p>
          <a:p>
            <a:r>
              <a:rPr lang="en-US" sz="1050" dirty="0" smtClean="0"/>
              <a:t>                                   </a:t>
            </a:r>
            <a:r>
              <a:rPr lang="en-US" sz="1050" dirty="0"/>
              <a:t>}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660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Programming </a:t>
            </a:r>
            <a:r>
              <a:rPr lang="en-US" dirty="0"/>
              <a:t>G</a:t>
            </a:r>
            <a:r>
              <a:rPr lang="en-US" dirty="0" smtClean="0"/>
              <a:t>oes </a:t>
            </a:r>
            <a:r>
              <a:rPr lang="en-US" dirty="0"/>
              <a:t>W</a:t>
            </a:r>
            <a:r>
              <a:rPr lang="en-US" dirty="0" smtClean="0"/>
              <a:t>rong</a:t>
            </a:r>
          </a:p>
        </p:txBody>
      </p:sp>
      <p:pic>
        <p:nvPicPr>
          <p:cNvPr id="10243" name="Picture 3" descr="dark_side_pair_programming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275" y="1219200"/>
            <a:ext cx="75933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59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Famous collaboration of a pair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Chinese History</a:t>
            </a:r>
          </a:p>
          <a:p>
            <a:pPr lvl="1"/>
            <a:r>
              <a:rPr lang="zh-CN" altLang="en-US" dirty="0" smtClean="0"/>
              <a:t>周瑜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诸葛亮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管宁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华歆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 Hewlett and Packard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934200" cy="517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1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– Wozniak and Jobs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6808332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4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Paul and Bill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70314"/>
            <a:ext cx="6934200" cy="457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3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Jerry Yang and David Filo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47800"/>
            <a:ext cx="477202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34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and </a:t>
            </a:r>
            <a:r>
              <a:rPr lang="en-US" dirty="0" err="1" smtClean="0"/>
              <a:t>Brin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66850"/>
            <a:ext cx="72771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92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Facebook: Mark and Eduardo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://koolcampus.files.wordpress.com/2010/11/social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353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IT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Hewlett </a:t>
            </a:r>
            <a:r>
              <a:rPr lang="en-US" altLang="zh-CN" dirty="0"/>
              <a:t>Packard</a:t>
            </a:r>
          </a:p>
          <a:p>
            <a:pPr lvl="1"/>
            <a:r>
              <a:rPr lang="en-US" altLang="zh-CN" dirty="0"/>
              <a:t>Microsoft (Bill Gates, Paul Allen)</a:t>
            </a:r>
          </a:p>
          <a:p>
            <a:pPr lvl="1"/>
            <a:r>
              <a:rPr lang="en-US" altLang="zh-CN" dirty="0"/>
              <a:t>Apple (Steve Jobs, Steve Wozniak)</a:t>
            </a:r>
          </a:p>
          <a:p>
            <a:pPr lvl="1"/>
            <a:r>
              <a:rPr lang="en-US" altLang="zh-CN" dirty="0"/>
              <a:t>Yahoo (Jerry Yang, David Filo)</a:t>
            </a:r>
          </a:p>
          <a:p>
            <a:pPr lvl="1"/>
            <a:r>
              <a:rPr lang="en-US" altLang="zh-CN" dirty="0"/>
              <a:t>Google (Sergei </a:t>
            </a:r>
            <a:r>
              <a:rPr lang="en-US" altLang="zh-CN" dirty="0" err="1"/>
              <a:t>Brin</a:t>
            </a:r>
            <a:r>
              <a:rPr lang="en-US" altLang="zh-CN" dirty="0"/>
              <a:t>, Lawrence Page)</a:t>
            </a:r>
          </a:p>
          <a:p>
            <a:r>
              <a:rPr lang="en-US" dirty="0" smtClean="0"/>
              <a:t>Who are the future pairs?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1: forming / </a:t>
            </a:r>
            <a:r>
              <a:rPr lang="zh-CN" altLang="en-US" dirty="0" smtClean="0"/>
              <a:t>萌芽</a:t>
            </a:r>
            <a:endParaRPr lang="en-US" dirty="0"/>
          </a:p>
        </p:txBody>
      </p:sp>
      <p:pic>
        <p:nvPicPr>
          <p:cNvPr id="143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9464" y="1774825"/>
            <a:ext cx="6045071" cy="46259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运行这个程序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看看输出是啥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47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课堂练习：</a:t>
            </a:r>
            <a:r>
              <a:rPr lang="en-US" dirty="0" smtClean="0"/>
              <a:t>How to FORM better</a:t>
            </a:r>
            <a:endParaRPr lang="en-US" dirty="0"/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发现共同点</a:t>
            </a:r>
            <a:r>
              <a:rPr lang="en-US" altLang="zh-CN" dirty="0" smtClean="0"/>
              <a:t>/</a:t>
            </a:r>
            <a:r>
              <a:rPr lang="en-US" dirty="0" smtClean="0"/>
              <a:t>Find common grounds</a:t>
            </a:r>
          </a:p>
          <a:p>
            <a:r>
              <a:rPr lang="zh-CN" altLang="en-US" dirty="0" smtClean="0"/>
              <a:t>任意两个本来不熟悉的同学</a:t>
            </a:r>
            <a:endParaRPr lang="en-US" dirty="0" smtClean="0"/>
          </a:p>
          <a:p>
            <a:pPr lvl="1"/>
            <a:r>
              <a:rPr lang="zh-CN" altLang="en-US" dirty="0" smtClean="0"/>
              <a:t>找到共同点</a:t>
            </a:r>
            <a:r>
              <a:rPr lang="en-US" altLang="zh-CN" dirty="0" smtClean="0"/>
              <a:t>/</a:t>
            </a:r>
            <a:r>
              <a:rPr lang="en-US" dirty="0" smtClean="0"/>
              <a:t>Find common things (thoughts about software engineering, programming language, background, hobby, social network, dreams, political view points, etc. )</a:t>
            </a:r>
          </a:p>
          <a:p>
            <a:pPr lvl="1"/>
            <a:r>
              <a:rPr lang="zh-CN" altLang="en-US" dirty="0" smtClean="0"/>
              <a:t>向全班报告</a:t>
            </a:r>
            <a:r>
              <a:rPr lang="en-US" altLang="zh-CN" dirty="0" smtClean="0"/>
              <a:t>/</a:t>
            </a:r>
            <a:r>
              <a:rPr lang="en-US" dirty="0" smtClean="0"/>
              <a:t>Report to the class</a:t>
            </a:r>
          </a:p>
          <a:p>
            <a:pPr lvl="1"/>
            <a:r>
              <a:rPr lang="en-US" dirty="0" smtClean="0"/>
              <a:t>Award the pair with most common things together</a:t>
            </a:r>
          </a:p>
          <a:p>
            <a:pPr lvl="1"/>
            <a:r>
              <a:rPr lang="en-US" dirty="0" smtClean="0"/>
              <a:t>Do this in </a:t>
            </a:r>
            <a:r>
              <a:rPr lang="en-US" altLang="zh-CN" dirty="0" smtClean="0"/>
              <a:t>10</a:t>
            </a:r>
            <a:r>
              <a:rPr lang="en-US" dirty="0" smtClean="0"/>
              <a:t> minutes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2: Storming / </a:t>
            </a:r>
            <a:r>
              <a:rPr lang="zh-CN" altLang="en-US" dirty="0" smtClean="0"/>
              <a:t>磨合</a:t>
            </a:r>
            <a:endParaRPr lang="en-US" dirty="0"/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12218" y="1774825"/>
            <a:ext cx="6119563" cy="46259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如何磨合</a:t>
            </a:r>
            <a:r>
              <a:rPr lang="en-US" altLang="zh-CN" dirty="0" smtClean="0"/>
              <a:t>/</a:t>
            </a:r>
            <a:r>
              <a:rPr lang="en-US" dirty="0" smtClean="0"/>
              <a:t>How to storm better 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提供直接的反馈</a:t>
            </a:r>
            <a:r>
              <a:rPr lang="en-US" altLang="zh-CN" dirty="0" smtClean="0"/>
              <a:t>/</a:t>
            </a:r>
            <a:r>
              <a:rPr lang="en-US" dirty="0" smtClean="0"/>
              <a:t>Provide feedback</a:t>
            </a:r>
          </a:p>
          <a:p>
            <a:r>
              <a:rPr lang="en-US" dirty="0" smtClean="0"/>
              <a:t>If you only have one critical feedback to say about your partner</a:t>
            </a:r>
          </a:p>
          <a:p>
            <a:pPr lvl="1"/>
            <a:r>
              <a:rPr lang="en-US" dirty="0" smtClean="0"/>
              <a:t>Deliver it as a sandwich</a:t>
            </a:r>
          </a:p>
          <a:p>
            <a:r>
              <a:rPr lang="en-US" dirty="0" smtClean="0"/>
              <a:t>Make it into  3  things to say…</a:t>
            </a:r>
          </a:p>
          <a:p>
            <a:pPr lvl="1"/>
            <a:r>
              <a:rPr lang="zh-CN" altLang="en-US" dirty="0" smtClean="0"/>
              <a:t>面包</a:t>
            </a:r>
            <a:r>
              <a:rPr lang="en-US" altLang="zh-CN" dirty="0" smtClean="0"/>
              <a:t>/</a:t>
            </a:r>
            <a:r>
              <a:rPr lang="zh-CN" altLang="en-US" dirty="0" smtClean="0"/>
              <a:t>肉</a:t>
            </a:r>
            <a:r>
              <a:rPr lang="en-US" altLang="zh-CN" dirty="0" smtClean="0"/>
              <a:t>/</a:t>
            </a:r>
            <a:r>
              <a:rPr lang="zh-CN" altLang="en-US" dirty="0" smtClean="0"/>
              <a:t>面包： </a:t>
            </a:r>
            <a:r>
              <a:rPr lang="en-US" dirty="0" smtClean="0"/>
              <a:t>The bread, meat, then bread</a:t>
            </a:r>
          </a:p>
          <a:p>
            <a:pPr lvl="1"/>
            <a:r>
              <a:rPr lang="en-US" dirty="0" smtClean="0"/>
              <a:t>Praise,  critical feedback, then praise</a:t>
            </a:r>
          </a:p>
          <a:p>
            <a:r>
              <a:rPr lang="zh-CN" altLang="en-US" dirty="0" smtClean="0"/>
              <a:t>课堂练习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Sandwiches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1"/>
            <a:ext cx="383309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 … Meat … Bread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675322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08953" y="1794163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5000" y="4876800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75166" y="3453110"/>
            <a:ext cx="1813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Meat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82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三明治</a:t>
            </a:r>
            <a:r>
              <a:rPr lang="en-US" altLang="zh-CN" dirty="0" smtClean="0"/>
              <a:t>/</a:t>
            </a:r>
            <a:r>
              <a:rPr lang="en-US" dirty="0" smtClean="0"/>
              <a:t>Sandwich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面包</a:t>
            </a:r>
            <a:r>
              <a:rPr lang="en-US" altLang="zh-CN" dirty="0" smtClean="0"/>
              <a:t>/</a:t>
            </a:r>
            <a:r>
              <a:rPr lang="en-US" dirty="0" smtClean="0"/>
              <a:t>Bread:  </a:t>
            </a:r>
            <a:r>
              <a:rPr lang="zh-CN" altLang="en-US" dirty="0" smtClean="0"/>
              <a:t>共同的愿景和其他共同点</a:t>
            </a:r>
            <a:endParaRPr lang="en-US" dirty="0" smtClean="0"/>
          </a:p>
          <a:p>
            <a:r>
              <a:rPr lang="zh-CN" altLang="en-US" dirty="0" smtClean="0"/>
              <a:t>肉</a:t>
            </a:r>
            <a:r>
              <a:rPr lang="en-US" altLang="zh-CN" dirty="0" smtClean="0"/>
              <a:t>/</a:t>
            </a:r>
            <a:r>
              <a:rPr lang="en-US" dirty="0" smtClean="0"/>
              <a:t>Meat:  </a:t>
            </a:r>
          </a:p>
          <a:p>
            <a:pPr lvl="1"/>
            <a:r>
              <a:rPr lang="en-US" b="1" dirty="0" smtClean="0"/>
              <a:t>Feedback</a:t>
            </a:r>
            <a:r>
              <a:rPr lang="en-US" b="1" dirty="0"/>
              <a:t>:</a:t>
            </a:r>
            <a:r>
              <a:rPr lang="en-US" dirty="0"/>
              <a:t> giving opinion, judgment, assessment or evaluation (and not necessarily delivering these with the intention of enabling the person receiving the feedback to move ahead or improve performance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You did something bad, I hate you!</a:t>
            </a:r>
            <a:endParaRPr lang="en-US" b="1" dirty="0"/>
          </a:p>
          <a:p>
            <a:pPr lvl="1"/>
            <a:r>
              <a:rPr lang="en-US" b="1" dirty="0" err="1" smtClean="0"/>
              <a:t>Feedforward</a:t>
            </a:r>
            <a:r>
              <a:rPr lang="en-US" b="1" dirty="0"/>
              <a:t>:</a:t>
            </a:r>
            <a:r>
              <a:rPr lang="en-US" dirty="0"/>
              <a:t> providing observations and assessments coupled with a conversation for possible actions for improving future performance and/or to move ahead in achieving the person’s objectives. </a:t>
            </a:r>
            <a:endParaRPr lang="en-US" dirty="0" smtClean="0"/>
          </a:p>
          <a:p>
            <a:pPr lvl="2"/>
            <a:r>
              <a:rPr lang="en-US" b="1" dirty="0" smtClean="0"/>
              <a:t>You made mistakes, we can do better!</a:t>
            </a:r>
            <a:endParaRPr lang="en-US" b="1" dirty="0"/>
          </a:p>
          <a:p>
            <a:r>
              <a:rPr lang="zh-CN" altLang="en-US" dirty="0" smtClean="0"/>
              <a:t>面包</a:t>
            </a:r>
            <a:r>
              <a:rPr lang="en-US" altLang="zh-CN" dirty="0" smtClean="0"/>
              <a:t>/</a:t>
            </a:r>
            <a:r>
              <a:rPr lang="en-US" dirty="0" smtClean="0"/>
              <a:t>Brea</a:t>
            </a:r>
            <a:r>
              <a:rPr lang="en-US" altLang="zh-CN" dirty="0" smtClean="0"/>
              <a:t>d</a:t>
            </a:r>
            <a:r>
              <a:rPr lang="en-US" dirty="0" smtClean="0"/>
              <a:t>:  </a:t>
            </a:r>
            <a:r>
              <a:rPr lang="zh-CN" altLang="en-US" dirty="0" smtClean="0"/>
              <a:t>重申共同的远景</a:t>
            </a:r>
            <a:r>
              <a:rPr lang="en-US" altLang="zh-CN" dirty="0" smtClean="0"/>
              <a:t>/</a:t>
            </a:r>
            <a:r>
              <a:rPr lang="zh-CN" altLang="en-US" dirty="0" smtClean="0"/>
              <a:t>赞扬对方的具体进步</a:t>
            </a:r>
            <a:r>
              <a:rPr lang="en-US" altLang="zh-CN" dirty="0" smtClean="0"/>
              <a:t>/</a:t>
            </a:r>
            <a:r>
              <a:rPr lang="zh-CN" altLang="en-US" dirty="0" smtClean="0"/>
              <a:t>希望继续进步</a:t>
            </a:r>
            <a:r>
              <a:rPr lang="en-US" dirty="0" smtClean="0"/>
              <a:t>reiterate common vision and hope for future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如何提供反馈</a:t>
            </a:r>
            <a:r>
              <a:rPr lang="en-US" altLang="zh-CN" dirty="0" smtClean="0"/>
              <a:t>/</a:t>
            </a:r>
            <a:r>
              <a:rPr lang="en-US" dirty="0" smtClean="0"/>
              <a:t>How to provide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Attacking surfaces</a:t>
            </a:r>
          </a:p>
          <a:p>
            <a:pPr lvl="1"/>
            <a:r>
              <a:rPr lang="en-US" dirty="0" smtClean="0"/>
              <a:t>Behavior</a:t>
            </a:r>
          </a:p>
          <a:p>
            <a:pPr lvl="2"/>
            <a:r>
              <a:rPr lang="en-US" dirty="0" smtClean="0"/>
              <a:t>Focus on the perceived behavior, and its impact</a:t>
            </a:r>
          </a:p>
          <a:p>
            <a:pPr lvl="2"/>
            <a:r>
              <a:rPr lang="zh-CN" altLang="en-US" dirty="0"/>
              <a:t>你来晚</a:t>
            </a:r>
            <a:r>
              <a:rPr lang="zh-CN" altLang="en-US" dirty="0" smtClean="0"/>
              <a:t>了</a:t>
            </a:r>
            <a:r>
              <a:rPr lang="en-US" altLang="zh-CN" dirty="0" smtClean="0"/>
              <a:t>20 </a:t>
            </a:r>
            <a:r>
              <a:rPr lang="zh-CN" altLang="en-US" dirty="0" smtClean="0"/>
              <a:t>分钟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我们错过了音乐会第一场</a:t>
            </a:r>
            <a:r>
              <a:rPr lang="en-US" altLang="zh-CN" dirty="0" smtClean="0"/>
              <a:t>! </a:t>
            </a:r>
            <a:r>
              <a:rPr lang="zh-CN" altLang="en-US" dirty="0"/>
              <a:t>朋友</a:t>
            </a:r>
            <a:r>
              <a:rPr lang="zh-CN" altLang="en-US" dirty="0" smtClean="0"/>
              <a:t>们都进去了。 </a:t>
            </a:r>
            <a:endParaRPr lang="en-US" dirty="0" smtClean="0"/>
          </a:p>
          <a:p>
            <a:pPr lvl="1"/>
            <a:r>
              <a:rPr lang="en-US" dirty="0" smtClean="0"/>
              <a:t>Pattern, Motive</a:t>
            </a:r>
          </a:p>
          <a:p>
            <a:pPr lvl="2"/>
            <a:r>
              <a:rPr lang="en-US" dirty="0" smtClean="0"/>
              <a:t>Pattern of behavior, and motive </a:t>
            </a:r>
          </a:p>
          <a:p>
            <a:pPr lvl="2"/>
            <a:r>
              <a:rPr lang="zh-CN" altLang="en-US" dirty="0" smtClean="0"/>
              <a:t>你总是这样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你总是想让我在朋友面前出丑</a:t>
            </a:r>
            <a:r>
              <a:rPr lang="en-US" altLang="zh-CN" dirty="0" smtClean="0"/>
              <a:t>? </a:t>
            </a:r>
            <a:endParaRPr lang="en-US" dirty="0" smtClean="0"/>
          </a:p>
          <a:p>
            <a:pPr lvl="1"/>
            <a:r>
              <a:rPr lang="en-US" dirty="0" smtClean="0"/>
              <a:t>Core Property</a:t>
            </a:r>
          </a:p>
          <a:p>
            <a:pPr lvl="2"/>
            <a:r>
              <a:rPr lang="en-US" dirty="0" smtClean="0"/>
              <a:t>Core belief, nature of a person</a:t>
            </a:r>
          </a:p>
          <a:p>
            <a:pPr lvl="2"/>
            <a:r>
              <a:rPr lang="zh-CN" altLang="en-US" dirty="0"/>
              <a:t>你们男人都不是好东</a:t>
            </a:r>
            <a:r>
              <a:rPr lang="zh-CN" altLang="en-US" dirty="0" smtClean="0"/>
              <a:t>西</a:t>
            </a:r>
            <a:r>
              <a:rPr lang="en-US" altLang="zh-CN" dirty="0" smtClean="0"/>
              <a:t>!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Norming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规范</a:t>
            </a:r>
            <a:endParaRPr lang="en-US" dirty="0"/>
          </a:p>
        </p:txBody>
      </p:sp>
      <p:pic>
        <p:nvPicPr>
          <p:cNvPr id="184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0" y="1447800"/>
            <a:ext cx="5934075" cy="45259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如何规范</a:t>
            </a:r>
            <a:r>
              <a:rPr lang="en-US" altLang="zh-CN" dirty="0" smtClean="0"/>
              <a:t>/How to NORM better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Establish protocols </a:t>
            </a:r>
          </a:p>
          <a:p>
            <a:r>
              <a:rPr lang="en-US" altLang="zh-CN" dirty="0" smtClean="0"/>
              <a:t>Establish patterns</a:t>
            </a:r>
          </a:p>
          <a:p>
            <a:r>
              <a:rPr lang="en-US" altLang="zh-CN" dirty="0" smtClean="0"/>
              <a:t>Give positive feedback to your teammate</a:t>
            </a:r>
          </a:p>
          <a:p>
            <a:r>
              <a:rPr lang="en-US" altLang="zh-CN" dirty="0" smtClean="0"/>
              <a:t>Establish expected pattern of behavior</a:t>
            </a:r>
          </a:p>
          <a:p>
            <a:r>
              <a:rPr lang="en-US" altLang="zh-CN" dirty="0" smtClean="0"/>
              <a:t>Exercise:</a:t>
            </a:r>
          </a:p>
          <a:p>
            <a:pPr lvl="1"/>
            <a:r>
              <a:rPr lang="en-US" altLang="zh-CN" dirty="0" smtClean="0"/>
              <a:t>Point out things you wish your partners could do</a:t>
            </a:r>
          </a:p>
          <a:p>
            <a:endParaRPr lang="en-US" altLang="zh-CN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4: Performing / </a:t>
            </a:r>
            <a:r>
              <a:rPr lang="zh-CN" altLang="en-US" dirty="0" smtClean="0"/>
              <a:t>创造</a:t>
            </a:r>
            <a:endParaRPr lang="en-US" dirty="0"/>
          </a:p>
        </p:txBody>
      </p:sp>
      <p:pic>
        <p:nvPicPr>
          <p:cNvPr id="194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6893" y="1774825"/>
            <a:ext cx="5930214" cy="46259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looks like clever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巧妙的代码 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易懂的代码</a:t>
            </a:r>
            <a:endParaRPr lang="en-US" dirty="0" smtClean="0"/>
          </a:p>
          <a:p>
            <a:r>
              <a:rPr lang="en-US" dirty="0" smtClean="0"/>
              <a:t>The shape of the source code is the comment! </a:t>
            </a:r>
          </a:p>
          <a:p>
            <a:r>
              <a:rPr lang="en-US" dirty="0" smtClean="0"/>
              <a:t>But how can we maintain it?</a:t>
            </a:r>
          </a:p>
          <a:p>
            <a:r>
              <a:rPr lang="en-US" dirty="0" smtClean="0"/>
              <a:t>What if I want to print a “D”?  How do we change it?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/>
              <a:t>另一种可能</a:t>
            </a:r>
            <a:r>
              <a:rPr lang="en-US" altLang="zh-CN" dirty="0" smtClean="0"/>
              <a:t>/</a:t>
            </a:r>
            <a:r>
              <a:rPr lang="en-US" dirty="0" smtClean="0"/>
              <a:t>Another possibility</a:t>
            </a:r>
            <a:endParaRPr lang="en-US" dirty="0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团队解散</a:t>
            </a:r>
            <a:r>
              <a:rPr lang="en-US" altLang="zh-CN" dirty="0" smtClean="0"/>
              <a:t>/</a:t>
            </a:r>
            <a:r>
              <a:rPr lang="en-US" dirty="0" smtClean="0"/>
              <a:t>Deforming</a:t>
            </a:r>
          </a:p>
          <a:p>
            <a:r>
              <a:rPr lang="zh-CN" altLang="en-US" dirty="0" smtClean="0"/>
              <a:t>画出一幅团队解散的图</a:t>
            </a:r>
            <a:r>
              <a:rPr lang="en-US" dirty="0" smtClean="0"/>
              <a:t>&lt;ask for best picture to describe “deforming”&gt;</a:t>
            </a:r>
          </a:p>
          <a:p>
            <a:r>
              <a:rPr lang="en-US" altLang="zh-CN" dirty="0" smtClean="0"/>
              <a:t>5 </a:t>
            </a:r>
            <a:r>
              <a:rPr lang="zh-CN" altLang="en-US" dirty="0" smtClean="0"/>
              <a:t>分钟，发布到博客上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Now … for team project</a:t>
            </a:r>
            <a:endParaRPr lang="en-US" dirty="0"/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The collaboration stage can also apply to a team. </a:t>
            </a:r>
            <a:endParaRPr lang="en-US" dirty="0" smtClean="0"/>
          </a:p>
          <a:p>
            <a:r>
              <a:rPr lang="en-US" dirty="0" smtClean="0"/>
              <a:t>Which stage is your team at?</a:t>
            </a:r>
          </a:p>
          <a:p>
            <a:pPr lvl="1"/>
            <a:r>
              <a:rPr lang="en-US" dirty="0" smtClean="0"/>
              <a:t>1: Forming / </a:t>
            </a:r>
            <a:r>
              <a:rPr lang="zh-CN" altLang="en-US" dirty="0" smtClean="0"/>
              <a:t>萌芽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2: Storming / </a:t>
            </a:r>
            <a:r>
              <a:rPr lang="zh-CN" altLang="en-US" dirty="0" smtClean="0"/>
              <a:t>磨合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3: </a:t>
            </a:r>
            <a:r>
              <a:rPr lang="en-US" altLang="zh-CN" dirty="0" err="1" smtClean="0"/>
              <a:t>Norming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规范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4: Performing / </a:t>
            </a:r>
            <a:r>
              <a:rPr lang="zh-CN" altLang="en-US" dirty="0" smtClean="0"/>
              <a:t>创造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Influence</a:t>
            </a:r>
            <a:endParaRPr lang="en-US" dirty="0"/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Achieve things by authority</a:t>
            </a:r>
          </a:p>
          <a:p>
            <a:pPr lvl="1"/>
            <a:r>
              <a:rPr lang="en-US" sz="2000" dirty="0" smtClean="0"/>
              <a:t>Up-down management</a:t>
            </a:r>
          </a:p>
          <a:p>
            <a:pPr lvl="1"/>
            <a:r>
              <a:rPr lang="en-US" sz="2000" dirty="0" smtClean="0"/>
              <a:t>Family</a:t>
            </a:r>
          </a:p>
          <a:p>
            <a:pPr lvl="1"/>
            <a:r>
              <a:rPr lang="en-US" sz="2000" dirty="0" smtClean="0"/>
              <a:t>Teacher – student  </a:t>
            </a:r>
            <a:r>
              <a:rPr lang="en-US" altLang="zh-CN" sz="2000" dirty="0" smtClean="0"/>
              <a:t>(students can PRETEND to listen…)</a:t>
            </a:r>
            <a:endParaRPr lang="en-US" sz="2000" dirty="0" smtClean="0"/>
          </a:p>
          <a:p>
            <a:pPr lvl="1"/>
            <a:r>
              <a:rPr lang="en-US" sz="2000" dirty="0" smtClean="0"/>
              <a:t>Consequence of not listening to authority</a:t>
            </a:r>
          </a:p>
          <a:p>
            <a:pPr lvl="2"/>
            <a:r>
              <a:rPr lang="en-US" sz="1800" dirty="0" smtClean="0"/>
              <a:t>Bad – prison guard / prisoner</a:t>
            </a:r>
          </a:p>
          <a:p>
            <a:r>
              <a:rPr lang="en-US" sz="2400" dirty="0" smtClean="0"/>
              <a:t>Achieve things by influence</a:t>
            </a:r>
          </a:p>
          <a:p>
            <a:pPr lvl="1"/>
            <a:r>
              <a:rPr lang="en-US" sz="2000" dirty="0" smtClean="0"/>
              <a:t>Peer to peer</a:t>
            </a:r>
          </a:p>
          <a:p>
            <a:pPr lvl="1"/>
            <a:r>
              <a:rPr lang="en-US" sz="2000" dirty="0" smtClean="0"/>
              <a:t>Lower to upper</a:t>
            </a:r>
          </a:p>
          <a:p>
            <a:pPr lvl="1"/>
            <a:r>
              <a:rPr lang="en-US" sz="2000" dirty="0" smtClean="0"/>
              <a:t>Direct or in-direct</a:t>
            </a:r>
          </a:p>
          <a:p>
            <a:r>
              <a:rPr lang="en-US" sz="2400" dirty="0" smtClean="0"/>
              <a:t>In software teams, influence is the major way to change others</a:t>
            </a:r>
          </a:p>
          <a:p>
            <a:pPr lvl="1"/>
            <a:r>
              <a:rPr lang="en-US" sz="2000" dirty="0" smtClean="0"/>
              <a:t>Order doesn’t work well. 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949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Different ways to influence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097977"/>
              </p:ext>
            </p:extLst>
          </p:nvPr>
        </p:nvGraphicFramePr>
        <p:xfrm>
          <a:off x="457200" y="1774825"/>
          <a:ext cx="8229600" cy="267462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Assertion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/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 断言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就是这样吧，听我的，没错！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感情很强烈，适用于有充分信任的同伴。语音、语调、身体语言都能帮助传递强烈的信息。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ea typeface="SimHei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情况危急时。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1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Different ways to influence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973253"/>
              </p:ext>
            </p:extLst>
          </p:nvPr>
        </p:nvGraphicFramePr>
        <p:xfrm>
          <a:off x="457200" y="1774825"/>
          <a:ext cx="8229600" cy="185737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Bridge / 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桥梁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能不能再给我讲讲你分手的理由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双方并不十分了解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46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Different ways to influence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76359"/>
              </p:ext>
            </p:extLst>
          </p:nvPr>
        </p:nvGraphicFramePr>
        <p:xfrm>
          <a:off x="457200" y="1774825"/>
          <a:ext cx="8229600" cy="266890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Persuasion / 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说服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如果我们这样做，根据我的分析，我们会有这样的好处，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a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、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 b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、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 c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有条理，建立在逻辑分析的基础上。即使不能全部说服，对方也可能接受部分意见。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3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Different ways to influence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768405"/>
              </p:ext>
            </p:extLst>
          </p:nvPr>
        </p:nvGraphicFramePr>
        <p:xfrm>
          <a:off x="457200" y="1774825"/>
          <a:ext cx="8229600" cy="294322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Attraction / 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吸引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你想过舒适的生活么？你想在家里发财么？加入我们的传销队伍吧，几个月后就可以有上万元的收入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可以有效地传递信息，但是要注意信息的准确性。夸大的渲染会降低个人的可信度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练习</a:t>
            </a:r>
            <a:r>
              <a:rPr lang="en-US" altLang="zh-CN" dirty="0" smtClean="0"/>
              <a:t>/</a:t>
            </a:r>
            <a:r>
              <a:rPr lang="en-US" dirty="0" smtClean="0"/>
              <a:t>Influence exercise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your favorite technique</a:t>
            </a:r>
          </a:p>
          <a:p>
            <a:r>
              <a:rPr lang="en-US" dirty="0" smtClean="0"/>
              <a:t>Group by your favorite choice</a:t>
            </a:r>
          </a:p>
          <a:p>
            <a:r>
              <a:rPr lang="en-US" dirty="0" smtClean="0"/>
              <a:t>Choose an owner</a:t>
            </a:r>
          </a:p>
          <a:p>
            <a:pPr lvl="1"/>
            <a:r>
              <a:rPr lang="en-US" dirty="0" smtClean="0"/>
              <a:t>List 2-3 real life situation when your technique is more appropriate</a:t>
            </a:r>
          </a:p>
          <a:p>
            <a:pPr lvl="1"/>
            <a:r>
              <a:rPr lang="en-US" dirty="0" smtClean="0"/>
              <a:t>List 2-3 real life situation when it’s  not. </a:t>
            </a:r>
          </a:p>
          <a:p>
            <a:pPr lvl="1"/>
            <a:r>
              <a:rPr lang="en-US" dirty="0" smtClean="0"/>
              <a:t>All people move to their next favorite </a:t>
            </a:r>
          </a:p>
          <a:p>
            <a:r>
              <a:rPr lang="en-US" dirty="0" smtClean="0"/>
              <a:t>Owner will do final report</a:t>
            </a:r>
          </a:p>
        </p:txBody>
      </p:sp>
    </p:spTree>
    <p:extLst>
      <p:ext uri="{BB962C8B-B14F-4D97-AF65-F5344CB8AC3E}">
        <p14:creationId xmlns:p14="http://schemas.microsoft.com/office/powerpoint/2010/main" val="13111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it’s still for human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/>
            <a:r>
              <a:rPr lang="zh-CN" altLang="en-US" dirty="0" smtClean="0"/>
              <a:t>你的代码决定了你的</a:t>
            </a:r>
            <a:r>
              <a:rPr lang="en-US" altLang="zh-CN" dirty="0" smtClean="0"/>
              <a:t>RP</a:t>
            </a:r>
          </a:p>
          <a:p>
            <a:pPr marL="363538" lvl="1"/>
            <a:r>
              <a:rPr lang="en-US" altLang="zh-CN" dirty="0" smtClean="0"/>
              <a:t>Software project team is a little society</a:t>
            </a:r>
          </a:p>
          <a:p>
            <a:pPr marL="363538" lvl="1"/>
            <a:r>
              <a:rPr lang="en-US" altLang="zh-CN" dirty="0" smtClean="0"/>
              <a:t>You don’t want to have a low RP</a:t>
            </a:r>
          </a:p>
          <a:p>
            <a:pPr marL="107950"/>
            <a:r>
              <a:rPr lang="en-US" dirty="0" smtClean="0"/>
              <a:t>The earlier we can fix an issue, the better</a:t>
            </a:r>
          </a:p>
          <a:p>
            <a:pPr marL="363538" lvl="1"/>
            <a:r>
              <a:rPr lang="en-US" dirty="0" smtClean="0"/>
              <a:t>So start with code review</a:t>
            </a:r>
          </a:p>
          <a:p>
            <a:pPr marL="363538" lvl="1"/>
            <a:r>
              <a:rPr lang="en-US" dirty="0" smtClean="0"/>
              <a:t>Move it even earlier -&gt; have it reviewed when you’re writing the code</a:t>
            </a:r>
          </a:p>
          <a:p>
            <a:pPr marL="601663" lvl="2"/>
            <a:r>
              <a:rPr lang="en-US" dirty="0" smtClean="0"/>
              <a:t>Pair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6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Team project evaluation</a:t>
            </a:r>
            <a:endParaRPr lang="en-US" dirty="0"/>
          </a:p>
        </p:txBody>
      </p:sp>
      <p:sp>
        <p:nvSpPr>
          <p:cNvPr id="225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do team members expect you to do?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can accept failure, everyone fails at something. But I can't accept not trying.</a:t>
            </a:r>
          </a:p>
          <a:p>
            <a:pPr lvl="1">
              <a:buFontTx/>
              <a:buChar char="-"/>
            </a:pPr>
            <a:r>
              <a:rPr lang="en-US" dirty="0" smtClean="0"/>
              <a:t>Michael Jordan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 Exercise – secret vote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Rank your partners, right down the names of all your partners</a:t>
            </a:r>
          </a:p>
          <a:p>
            <a:pPr lvl="1"/>
            <a:r>
              <a:rPr lang="en-US" altLang="zh-CN" dirty="0" smtClean="0"/>
              <a:t>1) your 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pair project partner</a:t>
            </a:r>
          </a:p>
          <a:p>
            <a:pPr lvl="1"/>
            <a:r>
              <a:rPr lang="en-US" altLang="zh-CN" dirty="0" smtClean="0"/>
              <a:t>2) your 2</a:t>
            </a:r>
            <a:r>
              <a:rPr lang="en-US" altLang="zh-CN" baseline="30000" dirty="0" smtClean="0"/>
              <a:t>nd</a:t>
            </a:r>
            <a:r>
              <a:rPr lang="en-US" altLang="zh-CN" dirty="0" smtClean="0"/>
              <a:t> pair project partner</a:t>
            </a:r>
          </a:p>
          <a:p>
            <a:pPr lvl="1"/>
            <a:r>
              <a:rPr lang="en-US" altLang="zh-CN" dirty="0" smtClean="0"/>
              <a:t>3) your team members in team project. </a:t>
            </a:r>
          </a:p>
          <a:p>
            <a:r>
              <a:rPr lang="en-US" altLang="zh-CN" dirty="0" smtClean="0"/>
              <a:t>Is he/she a good partner that you really enjoying working with?  Best people on top, then going down. </a:t>
            </a:r>
          </a:p>
          <a:p>
            <a:r>
              <a:rPr lang="zh-CN" altLang="en-US" dirty="0"/>
              <a:t>每个人列出一个一维的名单，你自己也在里面，从合作精神最高到最低排列，没有并列。 </a:t>
            </a:r>
          </a:p>
          <a:p>
            <a:pPr lvl="2"/>
            <a:r>
              <a:rPr lang="zh-CN" altLang="en-US" dirty="0"/>
              <a:t>小伙伴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小伙伴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本人</a:t>
            </a:r>
          </a:p>
          <a:p>
            <a:pPr lvl="2"/>
            <a:r>
              <a:rPr lang="zh-CN" altLang="en-US" dirty="0"/>
              <a:t>小伙伴</a:t>
            </a:r>
            <a:r>
              <a:rPr lang="en-US" altLang="zh-CN" dirty="0"/>
              <a:t>3</a:t>
            </a:r>
          </a:p>
          <a:p>
            <a:pPr lvl="2"/>
            <a:r>
              <a:rPr lang="en-US" altLang="zh-CN" dirty="0"/>
              <a:t>... </a:t>
            </a:r>
          </a:p>
          <a:p>
            <a:r>
              <a:rPr lang="zh-CN" altLang="en-US" dirty="0"/>
              <a:t>如何打分</a:t>
            </a:r>
            <a:r>
              <a:rPr lang="en-US" altLang="zh-CN" dirty="0"/>
              <a:t>?  “</a:t>
            </a:r>
            <a:r>
              <a:rPr lang="zh-CN" altLang="en-US" dirty="0"/>
              <a:t>本人” 得到</a:t>
            </a:r>
            <a:r>
              <a:rPr lang="en-US" altLang="zh-CN" dirty="0"/>
              <a:t>0 </a:t>
            </a:r>
            <a:r>
              <a:rPr lang="zh-CN" altLang="en-US" dirty="0"/>
              <a:t>分， 比“本人“高一个名次，则加 </a:t>
            </a:r>
            <a:r>
              <a:rPr lang="en-US" altLang="zh-CN" dirty="0"/>
              <a:t>1 </a:t>
            </a:r>
            <a:r>
              <a:rPr lang="zh-CN" altLang="en-US" dirty="0"/>
              <a:t>分，低一个名次，则减 </a:t>
            </a:r>
            <a:r>
              <a:rPr lang="en-US" altLang="zh-CN" dirty="0"/>
              <a:t>1 </a:t>
            </a:r>
            <a:r>
              <a:rPr lang="zh-CN" altLang="en-US" dirty="0"/>
              <a:t>分， 以此类推。 </a:t>
            </a:r>
            <a:r>
              <a:rPr lang="en-US" altLang="zh-CN" dirty="0"/>
              <a:t>TA </a:t>
            </a:r>
            <a:r>
              <a:rPr lang="zh-CN" altLang="en-US" dirty="0"/>
              <a:t>拿到全部人的提名后，给所有人统计分数。 然后公布。</a:t>
            </a:r>
          </a:p>
          <a:p>
            <a:r>
              <a:rPr lang="zh-CN" altLang="en-US" dirty="0"/>
              <a:t>任课老师决定是否给得分最高的部分同学某种奖励分。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mtClean="0"/>
              <a:t>这个可以在学期最后做。</a:t>
            </a:r>
            <a:r>
              <a:rPr lang="zh-CN" altLang="en-US" dirty="0"/>
              <a:t> 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Broken Window (</a:t>
            </a:r>
            <a:r>
              <a:rPr lang="zh-CN" altLang="en-US" dirty="0" smtClean="0"/>
              <a:t>破窗理论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7950"/>
            <a:r>
              <a:rPr lang="en-US" sz="2400" dirty="0" smtClean="0"/>
              <a:t>Broken Window Theory</a:t>
            </a:r>
          </a:p>
          <a:p>
            <a:pPr marL="363538" lvl="1"/>
            <a:r>
              <a:rPr lang="en-US" sz="2000" dirty="0" smtClean="0"/>
              <a:t>A few broken windows -&gt; </a:t>
            </a:r>
          </a:p>
          <a:p>
            <a:pPr marL="363538" lvl="1"/>
            <a:r>
              <a:rPr lang="en-US" sz="2000" dirty="0" smtClean="0"/>
              <a:t>more broken windows -&gt; </a:t>
            </a:r>
          </a:p>
          <a:p>
            <a:pPr marL="363538" lvl="1"/>
            <a:r>
              <a:rPr lang="en-US" sz="2000" dirty="0" smtClean="0"/>
              <a:t>vandalizing the house</a:t>
            </a:r>
          </a:p>
          <a:p>
            <a:pPr marL="363538" lvl="1"/>
            <a:endParaRPr lang="en-US" sz="2000" dirty="0" smtClean="0"/>
          </a:p>
          <a:p>
            <a:pPr marL="363538" lvl="1"/>
            <a:r>
              <a:rPr lang="en-US" sz="2000" dirty="0" smtClean="0"/>
              <a:t>Litter on a sidewalk -&gt; </a:t>
            </a:r>
          </a:p>
          <a:p>
            <a:pPr marL="363538" lvl="1"/>
            <a:r>
              <a:rPr lang="en-US" sz="2000" dirty="0" smtClean="0"/>
              <a:t>more litter -&gt; </a:t>
            </a:r>
          </a:p>
          <a:p>
            <a:pPr marL="363538" lvl="1"/>
            <a:r>
              <a:rPr lang="en-US" sz="2000" dirty="0" smtClean="0"/>
              <a:t>becomes an dumping ground -&gt; </a:t>
            </a:r>
          </a:p>
          <a:p>
            <a:pPr marL="363538" lvl="1"/>
            <a:r>
              <a:rPr lang="en-US" sz="2000" dirty="0" smtClean="0"/>
              <a:t>unsafe street</a:t>
            </a:r>
          </a:p>
          <a:p>
            <a:pPr marL="107950"/>
            <a:r>
              <a:rPr lang="en-US" sz="2400" dirty="0" smtClean="0"/>
              <a:t>Example - New York City</a:t>
            </a:r>
          </a:p>
          <a:p>
            <a:pPr marL="363538" lvl="1"/>
            <a:r>
              <a:rPr lang="en-US" sz="2000" dirty="0" smtClean="0"/>
              <a:t>Start from small violations, strictly enforce the law</a:t>
            </a:r>
          </a:p>
          <a:p>
            <a:pPr marL="363538" lvl="1"/>
            <a:r>
              <a:rPr lang="en-US" sz="2000" dirty="0" smtClean="0"/>
              <a:t>Clean up subway and subway cars, every line, every car, everyday</a:t>
            </a:r>
          </a:p>
        </p:txBody>
      </p:sp>
    </p:spTree>
    <p:extLst>
      <p:ext uri="{BB962C8B-B14F-4D97-AF65-F5344CB8AC3E}">
        <p14:creationId xmlns:p14="http://schemas.microsoft.com/office/powerpoint/2010/main" val="21838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构建之法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构建之法">
      <a:majorFont>
        <a:latin typeface="Corbel"/>
        <a:ea typeface="华文楷体"/>
        <a:cs typeface=""/>
      </a:majorFont>
      <a:minorFont>
        <a:latin typeface="Corbel"/>
        <a:ea typeface="Microsoft YaHei UI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构建之法" id="{14280AF9-1F7B-446C-8410-95260A2E42A8}" vid="{AE850DEE-0E92-4FC1-B10C-BA718C2979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A3927A-AB82-49FD-A956-BA1FE019E539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EAD68A9-AC33-4D5E-8965-E195C639A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BBD450-ED2C-4B32-AA11-0C24F8E183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构建之法</Template>
  <TotalTime>10757</TotalTime>
  <Words>3171</Words>
  <Application>Microsoft Office PowerPoint</Application>
  <PresentationFormat>全屏显示(4:3)</PresentationFormat>
  <Paragraphs>519</Paragraphs>
  <Slides>81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6" baseType="lpstr">
      <vt:lpstr>Microsoft YaHei UI</vt:lpstr>
      <vt:lpstr>SimHei</vt:lpstr>
      <vt:lpstr>华文楷体</vt:lpstr>
      <vt:lpstr>楷体_GB2312</vt:lpstr>
      <vt:lpstr>宋体</vt:lpstr>
      <vt:lpstr>Arial</vt:lpstr>
      <vt:lpstr>Calibri</vt:lpstr>
      <vt:lpstr>Corbel</vt:lpstr>
      <vt:lpstr>Lucida Sans Unicode</vt:lpstr>
      <vt:lpstr>Times New Roman</vt:lpstr>
      <vt:lpstr>Verdana</vt:lpstr>
      <vt:lpstr>Wingdings</vt:lpstr>
      <vt:lpstr>Wingdings 2</vt:lpstr>
      <vt:lpstr>Wingdings 3</vt:lpstr>
      <vt:lpstr>构建之法</vt:lpstr>
      <vt:lpstr>代码质量、规范和两人合作</vt:lpstr>
      <vt:lpstr>Course content</vt:lpstr>
      <vt:lpstr>Agenda</vt:lpstr>
      <vt:lpstr>Code Quality</vt:lpstr>
      <vt:lpstr>Clever Code or Good Code?</vt:lpstr>
      <vt:lpstr>运行这个程序</vt:lpstr>
      <vt:lpstr>It looks like clever code</vt:lpstr>
      <vt:lpstr>So, it’s still for human</vt:lpstr>
      <vt:lpstr>Broken Window (破窗理论)</vt:lpstr>
      <vt:lpstr>Broken window in software</vt:lpstr>
      <vt:lpstr>What’s solid code?</vt:lpstr>
      <vt:lpstr>Coding Style</vt:lpstr>
      <vt:lpstr>Comment – over coment</vt:lpstr>
      <vt:lpstr>Header Comment</vt:lpstr>
      <vt:lpstr>In-body comment</vt:lpstr>
      <vt:lpstr>Design guideline</vt:lpstr>
      <vt:lpstr>Coding Standard Discussion</vt:lpstr>
      <vt:lpstr>Code Review</vt:lpstr>
      <vt:lpstr>Code review</vt:lpstr>
      <vt:lpstr>课堂练习</vt:lpstr>
      <vt:lpstr>Great code</vt:lpstr>
      <vt:lpstr>Attitude</vt:lpstr>
      <vt:lpstr>Attitude (cont.)</vt:lpstr>
      <vt:lpstr>Attitude (cont.)</vt:lpstr>
      <vt:lpstr>Attitude (cont.)</vt:lpstr>
      <vt:lpstr>Attitude (cont.)</vt:lpstr>
      <vt:lpstr>Zero defect - solution</vt:lpstr>
      <vt:lpstr>Zero defect – solution (cont.)</vt:lpstr>
      <vt:lpstr>Before you code gets in…</vt:lpstr>
      <vt:lpstr>After you fix a bug</vt:lpstr>
      <vt:lpstr>It’s a team effort</vt:lpstr>
      <vt:lpstr>The bug you don’t want to fix</vt:lpstr>
      <vt:lpstr>Quiz</vt:lpstr>
      <vt:lpstr>quiz</vt:lpstr>
      <vt:lpstr>Defensive Programming</vt:lpstr>
      <vt:lpstr>Exception handling </vt:lpstr>
      <vt:lpstr>Exception handling (cont.)</vt:lpstr>
      <vt:lpstr>Code Review</vt:lpstr>
      <vt:lpstr>Team Work</vt:lpstr>
      <vt:lpstr>Collaboration</vt:lpstr>
      <vt:lpstr>结对编程</vt:lpstr>
      <vt:lpstr>最早有记录的结对编程</vt:lpstr>
      <vt:lpstr>Pair Programming</vt:lpstr>
      <vt:lpstr>Pair Programming Examples</vt:lpstr>
      <vt:lpstr>好处</vt:lpstr>
      <vt:lpstr>好处</vt:lpstr>
      <vt:lpstr>坏处/Drawbacks</vt:lpstr>
      <vt:lpstr>最合适的场景</vt:lpstr>
      <vt:lpstr>Pair Programming Side Effect</vt:lpstr>
      <vt:lpstr>Pair Programming Goes Wrong</vt:lpstr>
      <vt:lpstr>Famous collaboration of a pair</vt:lpstr>
      <vt:lpstr>Examples:  Hewlett and Packard</vt:lpstr>
      <vt:lpstr>Examples – Wozniak and Jobs</vt:lpstr>
      <vt:lpstr>Paul and Bill</vt:lpstr>
      <vt:lpstr>Jerry Yang and David Filo</vt:lpstr>
      <vt:lpstr>Page and Brin</vt:lpstr>
      <vt:lpstr>Facebook: Mark and Eduardo</vt:lpstr>
      <vt:lpstr>In IT history</vt:lpstr>
      <vt:lpstr>1: forming / 萌芽</vt:lpstr>
      <vt:lpstr>课堂练习：How to FORM better</vt:lpstr>
      <vt:lpstr>2: Storming / 磨合</vt:lpstr>
      <vt:lpstr>如何磨合/How to storm better </vt:lpstr>
      <vt:lpstr>Sandwiches </vt:lpstr>
      <vt:lpstr>Bread … Meat … Bread</vt:lpstr>
      <vt:lpstr>三明治/Sandwich Steps</vt:lpstr>
      <vt:lpstr>如何提供反馈/How to provide feedback</vt:lpstr>
      <vt:lpstr>3：Norming / 规范</vt:lpstr>
      <vt:lpstr>如何规范/How to NORM better</vt:lpstr>
      <vt:lpstr>4: Performing / 创造</vt:lpstr>
      <vt:lpstr>另一种可能/Another possibility</vt:lpstr>
      <vt:lpstr>Now … for team project</vt:lpstr>
      <vt:lpstr>Influence</vt:lpstr>
      <vt:lpstr>Different ways to influence</vt:lpstr>
      <vt:lpstr>Different ways to influence</vt:lpstr>
      <vt:lpstr>Different ways to influence</vt:lpstr>
      <vt:lpstr>Different ways to influence</vt:lpstr>
      <vt:lpstr>练习/Influence exercise</vt:lpstr>
      <vt:lpstr>Questions and Answer</vt:lpstr>
      <vt:lpstr>Back-up slides</vt:lpstr>
      <vt:lpstr>Team project evaluation</vt:lpstr>
      <vt:lpstr>Class Exercise – secret vote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Agile, XP, and TDD</dc:title>
  <dc:creator>xin zou</dc:creator>
  <cp:lastModifiedBy>Xin Zou</cp:lastModifiedBy>
  <cp:revision>138</cp:revision>
  <dcterms:created xsi:type="dcterms:W3CDTF">2007-10-15T02:17:14Z</dcterms:created>
  <dcterms:modified xsi:type="dcterms:W3CDTF">2016-02-09T06:32:14Z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0x0101006371182FA640024E8A2815D490E1EF25</vt:lpwstr>
  </property>
</Properties>
</file>